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3" r:id="rId5"/>
    <p:sldId id="259" r:id="rId6"/>
    <p:sldId id="272" r:id="rId7"/>
    <p:sldId id="260" r:id="rId8"/>
    <p:sldId id="261" r:id="rId9"/>
    <p:sldId id="262" r:id="rId10"/>
    <p:sldId id="263" r:id="rId11"/>
    <p:sldId id="264" r:id="rId12"/>
    <p:sldId id="265" r:id="rId13"/>
    <p:sldId id="266" r:id="rId14"/>
    <p:sldId id="267" r:id="rId15"/>
    <p:sldId id="268" r:id="rId16"/>
    <p:sldId id="269" r:id="rId17"/>
    <p:sldId id="270" r:id="rId18"/>
    <p:sldId id="271" r:id="rId1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120" y="-30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11"/>
          <p:cNvGrpSpPr/>
          <p:nvPr/>
        </p:nvGrpSpPr>
        <p:grpSpPr>
          <a:xfrm>
            <a:off x="0" y="0"/>
            <a:ext cx="9144000" cy="6400800"/>
            <a:chOff x="0" y="0"/>
            <a:chExt cx="9144000" cy="6400800"/>
          </a:xfrm>
        </p:grpSpPr>
        <p:sp>
          <p:nvSpPr>
            <p:cNvPr id="16" name="Rectangle 15"/>
            <p:cNvSpPr/>
            <p:nvPr/>
          </p:nvSpPr>
          <p:spPr>
            <a:xfrm>
              <a:off x="1828800" y="4572000"/>
              <a:ext cx="6858000" cy="1828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10"/>
            <p:cNvGrpSpPr/>
            <p:nvPr/>
          </p:nvGrpSpPr>
          <p:grpSpPr>
            <a:xfrm>
              <a:off x="0" y="0"/>
              <a:ext cx="9144000" cy="6400800"/>
              <a:chOff x="0" y="0"/>
              <a:chExt cx="9144000" cy="6400800"/>
            </a:xfrm>
          </p:grpSpPr>
          <p:sp>
            <p:nvSpPr>
              <p:cNvPr id="15" name="Rectangle 14"/>
              <p:cNvSpPr/>
              <p:nvPr/>
            </p:nvSpPr>
            <p:spPr>
              <a:xfrm>
                <a:off x="0" y="0"/>
                <a:ext cx="1828800" cy="6400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0" y="4572000"/>
                <a:ext cx="91440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Rectangle 12"/>
            <p:cNvSpPr/>
            <p:nvPr/>
          </p:nvSpPr>
          <p:spPr>
            <a:xfrm>
              <a:off x="0" y="45720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a:xfrm>
            <a:off x="6934200" y="6553200"/>
            <a:ext cx="1676400" cy="228600"/>
          </a:xfrm>
        </p:spPr>
        <p:txBody>
          <a:bodyPr vert="horz" lIns="91440" tIns="45720" rIns="91440" bIns="45720" rtlCol="0" anchor="t" anchorCtr="0"/>
          <a:lstStyle>
            <a:lvl1pPr marL="0" algn="r" defTabSz="914400" rtl="0" eaLnBrk="1" latinLnBrk="0" hangingPunct="1">
              <a:defRPr sz="900" kern="1200" cap="small" baseline="0">
                <a:solidFill>
                  <a:sysClr val="windowText" lastClr="000000"/>
                </a:solidFill>
                <a:latin typeface="+mj-lt"/>
                <a:ea typeface="+mn-ea"/>
                <a:cs typeface="+mn-cs"/>
              </a:defRPr>
            </a:lvl1pPr>
          </a:lstStyle>
          <a:p>
            <a:fld id="{7322D9C0-CC8B-4DB3-ACB4-0C49A1212BDF}" type="datetimeFigureOut">
              <a:rPr kumimoji="1" lang="ja-JP" altLang="en-US" smtClean="0"/>
              <a:t>2015/7/1</a:t>
            </a:fld>
            <a:endParaRPr kumimoji="1" lang="ja-JP" altLang="en-US"/>
          </a:p>
        </p:txBody>
      </p:sp>
      <p:sp>
        <p:nvSpPr>
          <p:cNvPr id="5" name="Footer Placeholder 4"/>
          <p:cNvSpPr>
            <a:spLocks noGrp="1"/>
          </p:cNvSpPr>
          <p:nvPr>
            <p:ph type="ftr" sz="quarter" idx="11"/>
          </p:nvPr>
        </p:nvSpPr>
        <p:spPr>
          <a:xfrm>
            <a:off x="1891553" y="6553200"/>
            <a:ext cx="1676400" cy="228600"/>
          </a:xfrm>
        </p:spPr>
        <p:txBody>
          <a:bodyPr anchor="t" anchorCtr="0"/>
          <a:lstStyle>
            <a:lvl1pPr>
              <a:defRPr>
                <a:solidFill>
                  <a:sysClr val="windowText" lastClr="000000"/>
                </a:solidFill>
              </a:defRPr>
            </a:lvl1pPr>
          </a:lstStyle>
          <a:p>
            <a:endParaRPr kumimoji="1" lang="ja-JP" altLang="en-US"/>
          </a:p>
        </p:txBody>
      </p:sp>
      <p:sp>
        <p:nvSpPr>
          <p:cNvPr id="6" name="Slide Number Placeholder 5"/>
          <p:cNvSpPr>
            <a:spLocks noGrp="1"/>
          </p:cNvSpPr>
          <p:nvPr>
            <p:ph type="sldNum" sz="quarter" idx="12"/>
          </p:nvPr>
        </p:nvSpPr>
        <p:spPr>
          <a:xfrm>
            <a:off x="4870076" y="6553200"/>
            <a:ext cx="762000" cy="228600"/>
          </a:xfrm>
          <a:noFill/>
          <a:ln>
            <a:noFill/>
          </a:ln>
          <a:effectLst/>
        </p:spPr>
        <p:txBody>
          <a:bodyPr/>
          <a:lstStyle>
            <a:lvl1pPr algn="ctr">
              <a:defRPr sz="900" kern="1200" cap="small" baseline="0">
                <a:solidFill>
                  <a:sysClr val="windowText" lastClr="000000"/>
                </a:solidFill>
                <a:latin typeface="+mj-lt"/>
                <a:ea typeface="+mn-ea"/>
                <a:cs typeface="+mn-cs"/>
              </a:defRPr>
            </a:lvl1pPr>
          </a:lstStyle>
          <a:p>
            <a:fld id="{76C74860-EB47-4849-94B9-EE37ED7BA308}" type="slidenum">
              <a:rPr kumimoji="1" lang="ja-JP" altLang="en-US" smtClean="0"/>
              <a:t>‹#›</a:t>
            </a:fld>
            <a:endParaRPr kumimoji="1" lang="ja-JP" altLang="en-US"/>
          </a:p>
        </p:txBody>
      </p:sp>
      <p:sp>
        <p:nvSpPr>
          <p:cNvPr id="3" name="Subtitle 2"/>
          <p:cNvSpPr>
            <a:spLocks noGrp="1"/>
          </p:cNvSpPr>
          <p:nvPr>
            <p:ph type="subTitle" idx="1"/>
          </p:nvPr>
        </p:nvSpPr>
        <p:spPr>
          <a:xfrm>
            <a:off x="1905000" y="5867400"/>
            <a:ext cx="6570722" cy="457200"/>
          </a:xfrm>
        </p:spPr>
        <p:txBody>
          <a:bodyPr>
            <a:normAutofit/>
            <a:scene3d>
              <a:camera prst="orthographicFront"/>
              <a:lightRig rig="soft" dir="t">
                <a:rot lat="0" lon="0" rev="10800000"/>
              </a:lightRig>
            </a:scene3d>
            <a:sp3d>
              <a:contourClr>
                <a:srgbClr val="DDDDDD"/>
              </a:contourClr>
            </a:sp3d>
          </a:bodyPr>
          <a:lstStyle>
            <a:lvl1pPr marL="0" indent="0" algn="l">
              <a:spcBef>
                <a:spcPts val="0"/>
              </a:spcBef>
              <a:buNone/>
              <a:defRPr sz="2000">
                <a:solidFill>
                  <a:schemeClr val="tx1">
                    <a:alpha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a:p>
        </p:txBody>
      </p:sp>
      <p:sp>
        <p:nvSpPr>
          <p:cNvPr id="2" name="Title 1"/>
          <p:cNvSpPr>
            <a:spLocks noGrp="1"/>
          </p:cNvSpPr>
          <p:nvPr>
            <p:ph type="ctrTitle"/>
          </p:nvPr>
        </p:nvSpPr>
        <p:spPr>
          <a:xfrm>
            <a:off x="1905000" y="4648200"/>
            <a:ext cx="6553200" cy="1219200"/>
          </a:xfrm>
        </p:spPr>
        <p:txBody>
          <a:bodyPr anchor="b" anchorCtr="0">
            <a:noAutofit/>
          </a:bodyPr>
          <a:lstStyle>
            <a:lvl1pPr algn="l">
              <a:defRPr sz="3600"/>
            </a:lvl1pPr>
          </a:lstStyle>
          <a:p>
            <a:r>
              <a:rPr lang="ja-JP" altLang="en-US" smtClean="0"/>
              <a:t>マスター タイトルの書式設定</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4" name="Date Placeholder 3"/>
          <p:cNvSpPr>
            <a:spLocks noGrp="1"/>
          </p:cNvSpPr>
          <p:nvPr>
            <p:ph type="dt" sz="half" idx="10"/>
          </p:nvPr>
        </p:nvSpPr>
        <p:spPr/>
        <p:txBody>
          <a:bodyPr/>
          <a:lstStyle/>
          <a:p>
            <a:fld id="{7322D9C0-CC8B-4DB3-ACB4-0C49A1212BDF}" type="datetimeFigureOut">
              <a:rPr kumimoji="1" lang="ja-JP" altLang="en-US" smtClean="0"/>
              <a:t>2015/7/1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C74860-EB47-4849-94B9-EE37ED7BA308}"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grpSp>
        <p:nvGrpSpPr>
          <p:cNvPr id="7" name="Group 10"/>
          <p:cNvGrpSpPr/>
          <p:nvPr/>
        </p:nvGrpSpPr>
        <p:grpSpPr>
          <a:xfrm>
            <a:off x="0" y="0"/>
            <a:ext cx="9144000" cy="6858000"/>
            <a:chOff x="-442912" y="457200"/>
            <a:chExt cx="9144000" cy="6858000"/>
          </a:xfrm>
        </p:grpSpPr>
        <p:sp>
          <p:nvSpPr>
            <p:cNvPr id="18" name="Rectangle 17"/>
            <p:cNvSpPr/>
            <p:nvPr/>
          </p:nvSpPr>
          <p:spPr>
            <a:xfrm>
              <a:off x="-442912" y="457200"/>
              <a:ext cx="9129712" cy="1676400"/>
            </a:xfrm>
            <a:prstGeom prst="rect">
              <a:avLst/>
            </a:prstGeom>
            <a:solidFill>
              <a:schemeClr val="accent3"/>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6872288" y="457200"/>
              <a:ext cx="1828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6872288" y="45720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7367588"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467600" y="2298700"/>
            <a:ext cx="1447800" cy="3827463"/>
          </a:xfrm>
        </p:spPr>
        <p:txBody>
          <a:bodyPr vert="eaVert"/>
          <a:lstStyle/>
          <a:p>
            <a:r>
              <a:rPr lang="ja-JP" altLang="en-US" smtClean="0"/>
              <a:t>マスター タイトルの書式設定</a:t>
            </a:r>
            <a:endParaRPr/>
          </a:p>
        </p:txBody>
      </p:sp>
      <p:sp>
        <p:nvSpPr>
          <p:cNvPr id="3" name="Vertical Text Placeholder 2"/>
          <p:cNvSpPr>
            <a:spLocks noGrp="1"/>
          </p:cNvSpPr>
          <p:nvPr>
            <p:ph type="body" orient="vert" idx="1"/>
          </p:nvPr>
        </p:nvSpPr>
        <p:spPr>
          <a:xfrm>
            <a:off x="533400" y="2286000"/>
            <a:ext cx="5943600" cy="384016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4" name="Date Placeholder 3"/>
          <p:cNvSpPr>
            <a:spLocks noGrp="1"/>
          </p:cNvSpPr>
          <p:nvPr>
            <p:ph type="dt" sz="half" idx="10"/>
          </p:nvPr>
        </p:nvSpPr>
        <p:spPr/>
        <p:txBody>
          <a:bodyPr/>
          <a:lstStyle/>
          <a:p>
            <a:fld id="{7322D9C0-CC8B-4DB3-ACB4-0C49A1212BDF}" type="datetimeFigureOut">
              <a:rPr kumimoji="1" lang="ja-JP" altLang="en-US" smtClean="0"/>
              <a:t>2015/7/1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848600" y="533400"/>
            <a:ext cx="762000" cy="609600"/>
          </a:xfrm>
        </p:spPr>
        <p:txBody>
          <a:bodyPr/>
          <a:lstStyle/>
          <a:p>
            <a:fld id="{76C74860-EB47-4849-94B9-EE37ED7BA308}"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4" name="Date Placeholder 3"/>
          <p:cNvSpPr>
            <a:spLocks noGrp="1"/>
          </p:cNvSpPr>
          <p:nvPr>
            <p:ph type="dt" sz="half" idx="10"/>
          </p:nvPr>
        </p:nvSpPr>
        <p:spPr/>
        <p:txBody>
          <a:bodyPr/>
          <a:lstStyle/>
          <a:p>
            <a:fld id="{7322D9C0-CC8B-4DB3-ACB4-0C49A1212BDF}" type="datetimeFigureOut">
              <a:rPr kumimoji="1" lang="ja-JP" altLang="en-US" smtClean="0"/>
              <a:t>2015/7/1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C74860-EB47-4849-94B9-EE37ED7BA308}"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grpSp>
        <p:nvGrpSpPr>
          <p:cNvPr id="10" name="Group 10"/>
          <p:cNvGrpSpPr/>
          <p:nvPr/>
        </p:nvGrpSpPr>
        <p:grpSpPr>
          <a:xfrm>
            <a:off x="0" y="0"/>
            <a:ext cx="9144000" cy="6858000"/>
            <a:chOff x="0" y="0"/>
            <a:chExt cx="9144000" cy="6858000"/>
          </a:xfrm>
        </p:grpSpPr>
        <p:sp>
          <p:nvSpPr>
            <p:cNvPr id="7" name="Rectangle 6"/>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25146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28800" y="2514600"/>
              <a:ext cx="73152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2" name="Title 1"/>
          <p:cNvSpPr>
            <a:spLocks noGrp="1"/>
          </p:cNvSpPr>
          <p:nvPr>
            <p:ph type="title"/>
          </p:nvPr>
        </p:nvSpPr>
        <p:spPr>
          <a:xfrm>
            <a:off x="1905000" y="2667000"/>
            <a:ext cx="6629400" cy="1143000"/>
          </a:xfrm>
        </p:spPr>
        <p:txBody>
          <a:bodyPr vert="horz" lIns="91440" tIns="45720" rIns="91440" bIns="45720" rtlCol="0" anchor="b" anchorCtr="0">
            <a:noAutofit/>
          </a:bodyPr>
          <a:lstStyle>
            <a:lvl1pPr algn="l" defTabSz="914400" rtl="0" eaLnBrk="1" latinLnBrk="0" hangingPunct="1">
              <a:spcBef>
                <a:spcPct val="0"/>
              </a:spcBef>
              <a:buNone/>
              <a:defRPr sz="3600" kern="1200" cap="small" spc="200" baseline="0">
                <a:solidFill>
                  <a:schemeClr val="tx1"/>
                </a:solidFill>
                <a:latin typeface="+mj-lt"/>
                <a:ea typeface="+mj-ea"/>
                <a:cs typeface="+mj-cs"/>
              </a:defRPr>
            </a:lvl1pPr>
          </a:lstStyle>
          <a:p>
            <a:r>
              <a:rPr lang="ja-JP" altLang="en-US" smtClean="0"/>
              <a:t>マスター タイトルの書式設定</a:t>
            </a:r>
            <a:endParaRPr/>
          </a:p>
        </p:txBody>
      </p:sp>
      <p:sp>
        <p:nvSpPr>
          <p:cNvPr id="3" name="Text Placeholder 2"/>
          <p:cNvSpPr>
            <a:spLocks noGrp="1"/>
          </p:cNvSpPr>
          <p:nvPr>
            <p:ph type="body" idx="1"/>
          </p:nvPr>
        </p:nvSpPr>
        <p:spPr>
          <a:xfrm>
            <a:off x="152400" y="4495800"/>
            <a:ext cx="1524000" cy="2057400"/>
          </a:xfrm>
        </p:spPr>
        <p:txBody>
          <a:bodyPr vert="horz" lIns="91440" tIns="45720" rIns="91440" bIns="45720" rtlCol="0">
            <a:normAutofit/>
          </a:bodyPr>
          <a:lstStyle>
            <a:lvl1pPr marL="0" indent="0">
              <a:lnSpc>
                <a:spcPct val="200000"/>
              </a:lnSpc>
              <a:buNone/>
              <a:defRPr sz="1600" b="1" kern="1200">
                <a:solidFill>
                  <a:srgbClr val="000000">
                    <a:alpha val="50196"/>
                  </a:srgb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ja-JP" altLang="en-US" smtClean="0"/>
              <a:t>マスター テキストの書式設定</a:t>
            </a:r>
          </a:p>
        </p:txBody>
      </p:sp>
      <p:sp>
        <p:nvSpPr>
          <p:cNvPr id="4" name="Date Placeholder 3"/>
          <p:cNvSpPr>
            <a:spLocks noGrp="1"/>
          </p:cNvSpPr>
          <p:nvPr>
            <p:ph type="dt" sz="half" idx="10"/>
          </p:nvPr>
        </p:nvSpPr>
        <p:spPr>
          <a:xfrm>
            <a:off x="6931152" y="6556248"/>
            <a:ext cx="1673352" cy="228600"/>
          </a:xfrm>
        </p:spPr>
        <p:txBody>
          <a:bodyPr/>
          <a:lstStyle/>
          <a:p>
            <a:fld id="{7322D9C0-CC8B-4DB3-ACB4-0C49A1212BDF}" type="datetimeFigureOut">
              <a:rPr kumimoji="1" lang="ja-JP" altLang="en-US" smtClean="0"/>
              <a:t>2015/7/1</a:t>
            </a:fld>
            <a:endParaRPr kumimoji="1" lang="ja-JP" altLang="en-US"/>
          </a:p>
        </p:txBody>
      </p:sp>
      <p:sp>
        <p:nvSpPr>
          <p:cNvPr id="5" name="Footer Placeholder 4"/>
          <p:cNvSpPr>
            <a:spLocks noGrp="1"/>
          </p:cNvSpPr>
          <p:nvPr>
            <p:ph type="ftr" sz="quarter" idx="11"/>
          </p:nvPr>
        </p:nvSpPr>
        <p:spPr>
          <a:xfrm>
            <a:off x="1892808" y="6556248"/>
            <a:ext cx="1673352" cy="228600"/>
          </a:xfrm>
        </p:spPr>
        <p:txBody>
          <a:bodyPr/>
          <a:lstStyle/>
          <a:p>
            <a:endParaRPr kumimoji="1" lang="ja-JP" altLang="en-US"/>
          </a:p>
        </p:txBody>
      </p:sp>
      <p:sp>
        <p:nvSpPr>
          <p:cNvPr id="6" name="Slide Number Placeholder 5"/>
          <p:cNvSpPr>
            <a:spLocks noGrp="1"/>
          </p:cNvSpPr>
          <p:nvPr>
            <p:ph type="sldNum" sz="quarter" idx="12"/>
          </p:nvPr>
        </p:nvSpPr>
        <p:spPr>
          <a:xfrm>
            <a:off x="4867656" y="6556248"/>
            <a:ext cx="762000" cy="228600"/>
          </a:xfrm>
          <a:noFill/>
          <a:ln>
            <a:noFill/>
          </a:ln>
          <a:effectLst/>
        </p:spPr>
        <p:txBody>
          <a:bodyPr vert="horz" lIns="91440" tIns="45720" rIns="91440" bIns="45720" rtlCol="0" anchor="ctr"/>
          <a:lstStyle>
            <a:lvl1pPr marL="0" algn="ctr" defTabSz="914400" rtl="0" eaLnBrk="1" latinLnBrk="0" hangingPunct="1">
              <a:defRPr sz="900" kern="1200" cap="small" baseline="0">
                <a:solidFill>
                  <a:sysClr val="windowText" lastClr="000000"/>
                </a:solidFill>
                <a:latin typeface="+mj-lt"/>
                <a:ea typeface="+mn-ea"/>
                <a:cs typeface="+mn-cs"/>
              </a:defRPr>
            </a:lvl1pPr>
          </a:lstStyle>
          <a:p>
            <a:fld id="{76C74860-EB47-4849-94B9-EE37ED7BA308}"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p>
            <a:r>
              <a:rPr lang="ja-JP" altLang="en-US" smtClean="0"/>
              <a:t>マスター タイトルの書式設定</a:t>
            </a:r>
            <a:endParaRPr/>
          </a:p>
        </p:txBody>
      </p:sp>
      <p:sp>
        <p:nvSpPr>
          <p:cNvPr id="3" name="Content Placeholder 2"/>
          <p:cNvSpPr>
            <a:spLocks noGrp="1"/>
          </p:cNvSpPr>
          <p:nvPr>
            <p:ph sz="half" idx="1"/>
          </p:nvPr>
        </p:nvSpPr>
        <p:spPr>
          <a:xfrm>
            <a:off x="24384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4" name="Content Placeholder 3"/>
          <p:cNvSpPr>
            <a:spLocks noGrp="1"/>
          </p:cNvSpPr>
          <p:nvPr>
            <p:ph sz="half" idx="2"/>
          </p:nvPr>
        </p:nvSpPr>
        <p:spPr>
          <a:xfrm>
            <a:off x="57150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5" name="Date Placeholder 4"/>
          <p:cNvSpPr>
            <a:spLocks noGrp="1"/>
          </p:cNvSpPr>
          <p:nvPr>
            <p:ph type="dt" sz="half" idx="10"/>
          </p:nvPr>
        </p:nvSpPr>
        <p:spPr/>
        <p:txBody>
          <a:bodyPr/>
          <a:lstStyle/>
          <a:p>
            <a:fld id="{7322D9C0-CC8B-4DB3-ACB4-0C49A1212BDF}" type="datetimeFigureOut">
              <a:rPr kumimoji="1" lang="ja-JP" altLang="en-US" smtClean="0"/>
              <a:t>2015/7/1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6C74860-EB47-4849-94B9-EE37ED7BA308}"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lvl1pPr>
              <a:defRPr/>
            </a:lvl1pPr>
          </a:lstStyle>
          <a:p>
            <a:r>
              <a:rPr lang="ja-JP" altLang="en-US" smtClean="0"/>
              <a:t>マスター タイトルの書式設定</a:t>
            </a:r>
            <a:endParaRPr/>
          </a:p>
        </p:txBody>
      </p:sp>
      <p:sp>
        <p:nvSpPr>
          <p:cNvPr id="3" name="Text Placeholder 2"/>
          <p:cNvSpPr>
            <a:spLocks noGrp="1"/>
          </p:cNvSpPr>
          <p:nvPr>
            <p:ph type="body" idx="1"/>
          </p:nvPr>
        </p:nvSpPr>
        <p:spPr>
          <a:xfrm>
            <a:off x="2438400" y="2291697"/>
            <a:ext cx="2971800" cy="639762"/>
          </a:xfrm>
        </p:spPr>
        <p:txBody>
          <a:bodyPr vert="horz" lIns="91440" tIns="45720" rIns="91440" bIns="45720" rtlCol="0" anchor="ctr" anchorCtr="0">
            <a:noAutofit/>
          </a:bodyPr>
          <a:lstStyle>
            <a:lvl1pPr marL="0" indent="0">
              <a:buNone/>
              <a:defRPr sz="2200" b="0" kern="120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ts val="1800"/>
              </a:spcBef>
              <a:buClr>
                <a:schemeClr val="accent1"/>
              </a:buClr>
              <a:buSzPct val="80000"/>
              <a:buFont typeface="Wingdings" pitchFamily="2" charset="2"/>
              <a:buNone/>
            </a:pPr>
            <a:r>
              <a:rPr lang="ja-JP" altLang="en-US" smtClean="0"/>
              <a:t>マスター テキストの書式設定</a:t>
            </a:r>
          </a:p>
        </p:txBody>
      </p:sp>
      <p:sp>
        <p:nvSpPr>
          <p:cNvPr id="4" name="Content Placeholder 3"/>
          <p:cNvSpPr>
            <a:spLocks noGrp="1"/>
          </p:cNvSpPr>
          <p:nvPr>
            <p:ph sz="half" idx="2"/>
          </p:nvPr>
        </p:nvSpPr>
        <p:spPr>
          <a:xfrm>
            <a:off x="2447925" y="3137647"/>
            <a:ext cx="2971800" cy="299923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5" name="Text Placeholder 4"/>
          <p:cNvSpPr>
            <a:spLocks noGrp="1"/>
          </p:cNvSpPr>
          <p:nvPr>
            <p:ph type="body" sz="quarter" idx="3"/>
          </p:nvPr>
        </p:nvSpPr>
        <p:spPr>
          <a:xfrm>
            <a:off x="5715000" y="2291697"/>
            <a:ext cx="2971800" cy="639762"/>
          </a:xfrm>
        </p:spPr>
        <p:txBody>
          <a:bodyPr anchor="ctr" anchorCtr="0">
            <a:noAutofit/>
          </a:bodyPr>
          <a:lstStyle>
            <a:lvl1pPr marL="0" indent="0">
              <a:buNone/>
              <a:defRPr sz="22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715000" y="3137647"/>
            <a:ext cx="2971800" cy="300196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7" name="Date Placeholder 6"/>
          <p:cNvSpPr>
            <a:spLocks noGrp="1"/>
          </p:cNvSpPr>
          <p:nvPr>
            <p:ph type="dt" sz="half" idx="10"/>
          </p:nvPr>
        </p:nvSpPr>
        <p:spPr/>
        <p:txBody>
          <a:bodyPr/>
          <a:lstStyle/>
          <a:p>
            <a:fld id="{7322D9C0-CC8B-4DB3-ACB4-0C49A1212BDF}" type="datetimeFigureOut">
              <a:rPr kumimoji="1" lang="ja-JP" altLang="en-US" smtClean="0"/>
              <a:t>2015/7/1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6C74860-EB47-4849-94B9-EE37ED7BA308}"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grpSp>
        <p:nvGrpSpPr>
          <p:cNvPr id="6" name="Group 10"/>
          <p:cNvGrpSpPr/>
          <p:nvPr/>
        </p:nvGrpSpPr>
        <p:grpSpPr>
          <a:xfrm>
            <a:off x="0" y="0"/>
            <a:ext cx="9144000" cy="1676400"/>
            <a:chOff x="0" y="0"/>
            <a:chExt cx="9144000" cy="1676400"/>
          </a:xfrm>
        </p:grpSpPr>
        <p:sp>
          <p:nvSpPr>
            <p:cNvPr id="7" name="Rectangle 6"/>
            <p:cNvSpPr/>
            <p:nvPr/>
          </p:nvSpPr>
          <p:spPr>
            <a:xfrm>
              <a:off x="0" y="0"/>
              <a:ext cx="91440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Date Placeholder 2"/>
          <p:cNvSpPr>
            <a:spLocks noGrp="1"/>
          </p:cNvSpPr>
          <p:nvPr>
            <p:ph type="dt" sz="half" idx="10"/>
          </p:nvPr>
        </p:nvSpPr>
        <p:spPr/>
        <p:txBody>
          <a:bodyPr/>
          <a:lstStyle/>
          <a:p>
            <a:fld id="{7322D9C0-CC8B-4DB3-ACB4-0C49A1212BDF}" type="datetimeFigureOut">
              <a:rPr kumimoji="1" lang="ja-JP" altLang="en-US" smtClean="0"/>
              <a:t>2015/7/1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6C74860-EB47-4849-94B9-EE37ED7BA308}"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grpSp>
        <p:nvGrpSpPr>
          <p:cNvPr id="5" name="Group 9"/>
          <p:cNvGrpSpPr/>
          <p:nvPr/>
        </p:nvGrpSpPr>
        <p:grpSpPr>
          <a:xfrm>
            <a:off x="0" y="0"/>
            <a:ext cx="1828800" cy="1676400"/>
            <a:chOff x="457200" y="457200"/>
            <a:chExt cx="1828800" cy="1676400"/>
          </a:xfrm>
        </p:grpSpPr>
        <p:sp>
          <p:nvSpPr>
            <p:cNvPr id="8" name="Rectangle 7"/>
            <p:cNvSpPr/>
            <p:nvPr/>
          </p:nvSpPr>
          <p:spPr>
            <a:xfrm>
              <a:off x="457200" y="457200"/>
              <a:ext cx="1828800" cy="1676400"/>
            </a:xfrm>
            <a:prstGeom prst="rect">
              <a:avLst/>
            </a:prstGeom>
            <a:solidFill>
              <a:schemeClr val="accent2"/>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Oval 8"/>
            <p:cNvSpPr/>
            <p:nvPr/>
          </p:nvSpPr>
          <p:spPr>
            <a:xfrm>
              <a:off x="952500"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Date Placeholder 1"/>
          <p:cNvSpPr>
            <a:spLocks noGrp="1"/>
          </p:cNvSpPr>
          <p:nvPr>
            <p:ph type="dt" sz="half" idx="10"/>
          </p:nvPr>
        </p:nvSpPr>
        <p:spPr/>
        <p:txBody>
          <a:bodyPr/>
          <a:lstStyle/>
          <a:p>
            <a:fld id="{7322D9C0-CC8B-4DB3-ACB4-0C49A1212BDF}" type="datetimeFigureOut">
              <a:rPr kumimoji="1" lang="ja-JP" altLang="en-US" smtClean="0"/>
              <a:t>2015/7/1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6C74860-EB47-4849-94B9-EE37ED7BA308}"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ja-JP" altLang="en-US" smtClean="0"/>
              <a:t>マスター タイトルの書式設定</a:t>
            </a:r>
            <a:endParaRPr/>
          </a:p>
        </p:txBody>
      </p:sp>
      <p:sp>
        <p:nvSpPr>
          <p:cNvPr id="3" name="Content Placeholder 2"/>
          <p:cNvSpPr>
            <a:spLocks noGrp="1"/>
          </p:cNvSpPr>
          <p:nvPr>
            <p:ph idx="1"/>
          </p:nvPr>
        </p:nvSpPr>
        <p:spPr>
          <a:xfrm>
            <a:off x="2706624" y="2446991"/>
            <a:ext cx="5715000" cy="3531198"/>
          </a:xfrm>
        </p:spPr>
        <p:txBody>
          <a:bodyPr>
            <a:normAutofit/>
          </a:bodyPr>
          <a:lstStyle>
            <a:lvl1pPr>
              <a:defRPr sz="22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4" name="Text Placeholder 3"/>
          <p:cNvSpPr>
            <a:spLocks noGrp="1"/>
          </p:cNvSpPr>
          <p:nvPr>
            <p:ph type="body" sz="half" idx="2"/>
          </p:nvPr>
        </p:nvSpPr>
        <p:spPr>
          <a:xfrm>
            <a:off x="164592" y="3031490"/>
            <a:ext cx="1524000" cy="2362200"/>
          </a:xfrm>
        </p:spPr>
        <p:txBody>
          <a:bodyPr/>
          <a:lstStyle>
            <a:lvl1pPr marL="0" indent="0">
              <a:lnSpc>
                <a:spcPct val="150000"/>
              </a:lnSpc>
              <a:buNone/>
              <a:defRPr sz="1400" b="1">
                <a:solidFill>
                  <a:srgbClr val="000000">
                    <a:alpha val="50196"/>
                  </a:srgb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322D9C0-CC8B-4DB3-ACB4-0C49A1212BDF}" type="datetimeFigureOut">
              <a:rPr kumimoji="1" lang="ja-JP" altLang="en-US" smtClean="0"/>
              <a:t>2015/7/1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6C74860-EB47-4849-94B9-EE37ED7BA308}"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ja-JP" altLang="en-US" smtClean="0"/>
              <a:t>マスター タイトルの書式設定</a:t>
            </a:r>
            <a:endParaRPr/>
          </a:p>
        </p:txBody>
      </p:sp>
      <p:sp>
        <p:nvSpPr>
          <p:cNvPr id="3" name="Picture Placeholder 2"/>
          <p:cNvSpPr>
            <a:spLocks noGrp="1"/>
          </p:cNvSpPr>
          <p:nvPr>
            <p:ph type="pic" idx="1"/>
          </p:nvPr>
        </p:nvSpPr>
        <p:spPr>
          <a:xfrm>
            <a:off x="2706624" y="2450592"/>
            <a:ext cx="5715000" cy="3529584"/>
          </a:xfrm>
          <a:noFill/>
          <a:ln w="101600" cmpd="sng">
            <a:miter lim="800000"/>
          </a:ln>
          <a:effectLst>
            <a:outerShdw blurRad="63500" sx="102000" sy="102000" algn="ctr" rotWithShape="0">
              <a:prstClr val="black">
                <a:alpha val="30000"/>
              </a:prstClr>
            </a:outerShdw>
          </a:effectLst>
        </p:spPr>
        <p:style>
          <a:lnRef idx="3">
            <a:schemeClr val="lt1"/>
          </a:lnRef>
          <a:fillRef idx="1">
            <a:schemeClr val="accent2"/>
          </a:fillRef>
          <a:effectRef idx="1">
            <a:schemeClr val="accent2"/>
          </a:effectRef>
          <a:fontRef idx="none"/>
        </p:style>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a:p>
        </p:txBody>
      </p:sp>
      <p:sp>
        <p:nvSpPr>
          <p:cNvPr id="4" name="Text Placeholder 3"/>
          <p:cNvSpPr>
            <a:spLocks noGrp="1"/>
          </p:cNvSpPr>
          <p:nvPr>
            <p:ph type="body" sz="half" idx="2"/>
          </p:nvPr>
        </p:nvSpPr>
        <p:spPr>
          <a:xfrm>
            <a:off x="164592" y="3031489"/>
            <a:ext cx="1527048" cy="2359152"/>
          </a:xfrm>
        </p:spPr>
        <p:txBody>
          <a:bodyPr vert="horz" lIns="91440" tIns="45720" rIns="91440" bIns="45720" rtlCol="0">
            <a:normAutofit/>
          </a:bodyPr>
          <a:lstStyle>
            <a:lvl1pPr marL="0" indent="0">
              <a:lnSpc>
                <a:spcPct val="150000"/>
              </a:lnSpc>
              <a:buNone/>
              <a:defRPr sz="1400" b="1" kern="1200">
                <a:solidFill>
                  <a:srgbClr val="000000">
                    <a:alpha val="50196"/>
                  </a:srgb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7322D9C0-CC8B-4DB3-ACB4-0C49A1212BDF}" type="datetimeFigureOut">
              <a:rPr kumimoji="1" lang="ja-JP" altLang="en-US" smtClean="0"/>
              <a:t>2015/7/1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6C74860-EB47-4849-94B9-EE37ED7BA308}"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 name="Group 11"/>
          <p:cNvGrpSpPr/>
          <p:nvPr/>
        </p:nvGrpSpPr>
        <p:grpSpPr>
          <a:xfrm>
            <a:off x="0" y="0"/>
            <a:ext cx="9144000" cy="6858000"/>
            <a:chOff x="0" y="0"/>
            <a:chExt cx="9144000" cy="6858000"/>
          </a:xfrm>
        </p:grpSpPr>
        <p:sp>
          <p:nvSpPr>
            <p:cNvPr id="7" name="Rectangle 6"/>
            <p:cNvSpPr/>
            <p:nvPr/>
          </p:nvSpPr>
          <p:spPr>
            <a:xfrm>
              <a:off x="457200" y="0"/>
              <a:ext cx="86868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Oval 10"/>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Text Placeholder 2"/>
          <p:cNvSpPr>
            <a:spLocks noGrp="1"/>
          </p:cNvSpPr>
          <p:nvPr>
            <p:ph type="body" idx="1"/>
          </p:nvPr>
        </p:nvSpPr>
        <p:spPr>
          <a:xfrm>
            <a:off x="2438400" y="2286000"/>
            <a:ext cx="6248400" cy="3840163"/>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2" name="Title Placeholder 1"/>
          <p:cNvSpPr>
            <a:spLocks noGrp="1"/>
          </p:cNvSpPr>
          <p:nvPr>
            <p:ph type="title"/>
          </p:nvPr>
        </p:nvSpPr>
        <p:spPr>
          <a:xfrm>
            <a:off x="2438400" y="228600"/>
            <a:ext cx="6248400" cy="1143000"/>
          </a:xfrm>
          <a:prstGeom prst="rect">
            <a:avLst/>
          </a:prstGeom>
        </p:spPr>
        <p:txBody>
          <a:bodyPr vert="horz" lIns="91440" tIns="45720" rIns="91440" bIns="45720" rtlCol="0" anchor="ctr">
            <a:normAutofit/>
          </a:bodyPr>
          <a:lstStyle/>
          <a:p>
            <a:r>
              <a:rPr lang="ja-JP" altLang="en-US" smtClean="0"/>
              <a:t>マスタ タイトルの書式設定</a:t>
            </a:r>
            <a:endParaRPr/>
          </a:p>
        </p:txBody>
      </p:sp>
      <p:sp>
        <p:nvSpPr>
          <p:cNvPr id="4" name="Date Placeholder 3"/>
          <p:cNvSpPr>
            <a:spLocks noGrp="1"/>
          </p:cNvSpPr>
          <p:nvPr>
            <p:ph type="dt" sz="half" idx="2"/>
          </p:nvPr>
        </p:nvSpPr>
        <p:spPr>
          <a:xfrm>
            <a:off x="6553200" y="6351494"/>
            <a:ext cx="2133600" cy="365125"/>
          </a:xfrm>
          <a:prstGeom prst="rect">
            <a:avLst/>
          </a:prstGeom>
        </p:spPr>
        <p:txBody>
          <a:bodyPr vert="horz" lIns="91440" tIns="45720" rIns="91440" bIns="45720" rtlCol="0" anchor="ctr"/>
          <a:lstStyle>
            <a:lvl1pPr algn="r">
              <a:defRPr sz="900" cap="small" baseline="0">
                <a:solidFill>
                  <a:schemeClr val="tx1"/>
                </a:solidFill>
                <a:latin typeface="+mj-lt"/>
              </a:defRPr>
            </a:lvl1pPr>
          </a:lstStyle>
          <a:p>
            <a:fld id="{7322D9C0-CC8B-4DB3-ACB4-0C49A1212BDF}" type="datetimeFigureOut">
              <a:rPr kumimoji="1" lang="ja-JP" altLang="en-US" smtClean="0"/>
              <a:t>2015/7/1</a:t>
            </a:fld>
            <a:endParaRPr kumimoji="1" lang="ja-JP" altLang="en-US"/>
          </a:p>
        </p:txBody>
      </p:sp>
      <p:sp>
        <p:nvSpPr>
          <p:cNvPr id="5" name="Footer Placeholder 4"/>
          <p:cNvSpPr>
            <a:spLocks noGrp="1"/>
          </p:cNvSpPr>
          <p:nvPr>
            <p:ph type="ftr" sz="quarter" idx="3"/>
          </p:nvPr>
        </p:nvSpPr>
        <p:spPr>
          <a:xfrm>
            <a:off x="2438400" y="6356350"/>
            <a:ext cx="2895600" cy="365125"/>
          </a:xfrm>
          <a:prstGeom prst="rect">
            <a:avLst/>
          </a:prstGeom>
        </p:spPr>
        <p:txBody>
          <a:bodyPr vert="horz" lIns="91440" tIns="45720" rIns="91440" bIns="45720" rtlCol="0" anchor="ctr"/>
          <a:lstStyle>
            <a:lvl1pPr algn="l">
              <a:defRPr sz="900" cap="small" baseline="0">
                <a:solidFill>
                  <a:schemeClr val="tx1"/>
                </a:solidFill>
                <a:latin typeface="+mj-lt"/>
              </a:defRPr>
            </a:lvl1pPr>
          </a:lstStyle>
          <a:p>
            <a:endParaRPr kumimoji="1" lang="ja-JP" altLang="en-US"/>
          </a:p>
        </p:txBody>
      </p:sp>
      <p:sp>
        <p:nvSpPr>
          <p:cNvPr id="6" name="Slide Number Placeholder 5"/>
          <p:cNvSpPr>
            <a:spLocks noGrp="1"/>
          </p:cNvSpPr>
          <p:nvPr>
            <p:ph type="sldNum" sz="quarter" idx="4"/>
          </p:nvPr>
        </p:nvSpPr>
        <p:spPr>
          <a:xfrm>
            <a:off x="533400" y="533400"/>
            <a:ext cx="762000" cy="609600"/>
          </a:xfrm>
          <a:prstGeom prst="rect">
            <a:avLst/>
          </a:prstGeom>
        </p:spPr>
        <p:txBody>
          <a:bodyPr vert="horz" lIns="91440" tIns="45720" rIns="91440" bIns="45720" rtlCol="0" anchor="ctr"/>
          <a:lstStyle>
            <a:lvl1pPr algn="ctr">
              <a:defRPr sz="1600" cap="small" baseline="0">
                <a:solidFill>
                  <a:schemeClr val="tx1"/>
                </a:solidFill>
                <a:latin typeface="+mj-lt"/>
              </a:defRPr>
            </a:lvl1pPr>
          </a:lstStyle>
          <a:p>
            <a:fld id="{76C74860-EB47-4849-94B9-EE37ED7BA30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914400" rtl="0" eaLnBrk="1" latinLnBrk="0" hangingPunct="1">
        <a:spcBef>
          <a:spcPct val="0"/>
        </a:spcBef>
        <a:buNone/>
        <a:defRPr kumimoji="1" sz="4400" kern="1200" cap="small" spc="200" baseline="0">
          <a:solidFill>
            <a:schemeClr val="tx1"/>
          </a:solidFill>
          <a:latin typeface="+mj-lt"/>
          <a:ea typeface="+mj-ea"/>
          <a:cs typeface="+mj-cs"/>
        </a:defRPr>
      </a:lvl1pPr>
    </p:titleStyle>
    <p:bodyStyle>
      <a:lvl1pPr marL="457200" indent="-457200" algn="l" defTabSz="914400" rtl="0" eaLnBrk="1" latinLnBrk="0" hangingPunct="1">
        <a:spcBef>
          <a:spcPts val="1800"/>
        </a:spcBef>
        <a:buClr>
          <a:schemeClr val="accent1"/>
        </a:buClr>
        <a:buSzPct val="80000"/>
        <a:buFont typeface="Wingdings" pitchFamily="2" charset="2"/>
        <a:buChar char=""/>
        <a:defRPr kumimoji="1" sz="2200" kern="1200">
          <a:solidFill>
            <a:schemeClr val="tx1"/>
          </a:solidFill>
          <a:latin typeface="+mn-lt"/>
          <a:ea typeface="+mn-ea"/>
          <a:cs typeface="+mn-cs"/>
        </a:defRPr>
      </a:lvl1pPr>
      <a:lvl2pPr marL="914400" indent="-457200" algn="l" defTabSz="914400" rtl="0" eaLnBrk="1" latinLnBrk="0" hangingPunct="1">
        <a:spcBef>
          <a:spcPts val="1800"/>
        </a:spcBef>
        <a:buClr>
          <a:schemeClr val="accent2"/>
        </a:buClr>
        <a:buSzPct val="80000"/>
        <a:buFont typeface="Wingdings" pitchFamily="2" charset="2"/>
        <a:buChar char=""/>
        <a:defRPr kumimoji="1" sz="2000" kern="1200">
          <a:solidFill>
            <a:schemeClr val="tx1"/>
          </a:solidFill>
          <a:latin typeface="+mn-lt"/>
          <a:ea typeface="+mn-ea"/>
          <a:cs typeface="+mn-cs"/>
        </a:defRPr>
      </a:lvl2pPr>
      <a:lvl3pPr marL="1371600" indent="-457200" algn="l" defTabSz="914400" rtl="0" eaLnBrk="1" latinLnBrk="0" hangingPunct="1">
        <a:spcBef>
          <a:spcPts val="1200"/>
        </a:spcBef>
        <a:buClr>
          <a:schemeClr val="accent3"/>
        </a:buClr>
        <a:buSzPct val="80000"/>
        <a:buFont typeface="Wingdings" pitchFamily="2" charset="2"/>
        <a:buChar char=""/>
        <a:defRPr kumimoji="1" sz="1800" kern="1200">
          <a:solidFill>
            <a:schemeClr val="tx1"/>
          </a:solidFill>
          <a:latin typeface="+mn-lt"/>
          <a:ea typeface="+mn-ea"/>
          <a:cs typeface="+mn-cs"/>
        </a:defRPr>
      </a:lvl3pPr>
      <a:lvl4pPr marL="1828800" indent="-457200" algn="l" defTabSz="914400" rtl="0" eaLnBrk="1" latinLnBrk="0" hangingPunct="1">
        <a:spcBef>
          <a:spcPts val="1200"/>
        </a:spcBef>
        <a:buClr>
          <a:schemeClr val="accent4"/>
        </a:buClr>
        <a:buSzPct val="80000"/>
        <a:buFont typeface="Wingdings" pitchFamily="2" charset="2"/>
        <a:buChar char=""/>
        <a:defRPr kumimoji="1" sz="1600" kern="1200">
          <a:solidFill>
            <a:schemeClr val="tx1"/>
          </a:solidFill>
          <a:latin typeface="+mn-lt"/>
          <a:ea typeface="+mn-ea"/>
          <a:cs typeface="+mn-cs"/>
        </a:defRPr>
      </a:lvl4pPr>
      <a:lvl5pPr marL="2286000" indent="-457200" algn="l" defTabSz="914400" rtl="0" eaLnBrk="1" latinLnBrk="0" hangingPunct="1">
        <a:spcBef>
          <a:spcPts val="1200"/>
        </a:spcBef>
        <a:buClr>
          <a:schemeClr val="accent5"/>
        </a:buClr>
        <a:buSzPct val="80000"/>
        <a:buFont typeface="Wingdings" pitchFamily="2" charset="2"/>
        <a:buChar char=""/>
        <a:defRPr kumimoji="1" sz="1600" kern="1200">
          <a:solidFill>
            <a:schemeClr val="tx1"/>
          </a:solidFill>
          <a:latin typeface="+mn-lt"/>
          <a:ea typeface="+mn-ea"/>
          <a:cs typeface="+mn-cs"/>
        </a:defRPr>
      </a:lvl5pPr>
      <a:lvl6pPr marL="2743200" indent="-457200" algn="l" defTabSz="914400" rtl="0" eaLnBrk="1" latinLnBrk="0" hangingPunct="1">
        <a:spcBef>
          <a:spcPts val="1200"/>
        </a:spcBef>
        <a:buClr>
          <a:schemeClr val="accent6"/>
        </a:buClr>
        <a:buSzPct val="90000"/>
        <a:buFont typeface="Wingdings" pitchFamily="2" charset="2"/>
        <a:buChar char=""/>
        <a:defRPr kumimoji="1" sz="1600" kern="1200">
          <a:solidFill>
            <a:schemeClr val="tx1"/>
          </a:solidFill>
          <a:latin typeface="+mn-lt"/>
          <a:ea typeface="+mn-ea"/>
          <a:cs typeface="+mn-cs"/>
        </a:defRPr>
      </a:lvl6pPr>
      <a:lvl7pPr marL="3200400" indent="-457200" algn="l" defTabSz="914400" rtl="0" eaLnBrk="1" latinLnBrk="0" hangingPunct="1">
        <a:spcBef>
          <a:spcPts val="1200"/>
        </a:spcBef>
        <a:buClr>
          <a:schemeClr val="accent1"/>
        </a:buClr>
        <a:buSzPct val="70000"/>
        <a:buFont typeface="Wingdings" pitchFamily="2" charset="2"/>
        <a:buChar char="¢"/>
        <a:defRPr kumimoji="1" sz="1600" kern="1200" baseline="0">
          <a:solidFill>
            <a:schemeClr val="tx1"/>
          </a:solidFill>
          <a:latin typeface="+mn-lt"/>
          <a:ea typeface="+mn-ea"/>
          <a:cs typeface="+mn-cs"/>
        </a:defRPr>
      </a:lvl7pPr>
      <a:lvl8pPr marL="3657600" indent="-457200" algn="l" defTabSz="914400" rtl="0" eaLnBrk="1" latinLnBrk="0" hangingPunct="1">
        <a:spcBef>
          <a:spcPts val="1200"/>
        </a:spcBef>
        <a:buClr>
          <a:schemeClr val="accent3"/>
        </a:buClr>
        <a:buFont typeface="Courier New" pitchFamily="49" charset="0"/>
        <a:buChar char="o"/>
        <a:defRPr kumimoji="1" sz="1600" kern="1200" baseline="0">
          <a:solidFill>
            <a:schemeClr val="tx1"/>
          </a:solidFill>
          <a:latin typeface="+mn-lt"/>
          <a:ea typeface="+mn-ea"/>
          <a:cs typeface="+mn-cs"/>
        </a:defRPr>
      </a:lvl8pPr>
      <a:lvl9pPr marL="4114800" indent="-457200" algn="l" defTabSz="914400" rtl="0" eaLnBrk="1" latinLnBrk="0" hangingPunct="1">
        <a:spcBef>
          <a:spcPts val="1200"/>
        </a:spcBef>
        <a:buClr>
          <a:schemeClr val="accent5"/>
        </a:buClr>
        <a:buFont typeface="Arial" pitchFamily="34" charset="0"/>
        <a:buChar char="•"/>
        <a:defRPr kumimoji="1" sz="1600" kern="1200" baseline="0">
          <a:solidFill>
            <a:schemeClr val="tx1"/>
          </a:solidFill>
          <a:latin typeface="+mn-lt"/>
          <a:ea typeface="+mn-ea"/>
          <a:cs typeface="+mn-cs"/>
        </a:defRPr>
      </a:lvl9pPr>
    </p:bodyStyle>
    <p:otherStyle>
      <a:defPPr>
        <a:defRPr/>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907704" y="4581128"/>
            <a:ext cx="7056784" cy="1800200"/>
          </a:xfrm>
        </p:spPr>
        <p:txBody>
          <a:bodyPr>
            <a:normAutofit/>
          </a:bodyPr>
          <a:lstStyle/>
          <a:p>
            <a:r>
              <a:rPr lang="ja-JP" altLang="ja-JP" sz="2600" dirty="0"/>
              <a:t>○</a:t>
            </a:r>
            <a:r>
              <a:rPr lang="ja-JP" altLang="ja-JP" sz="2600" b="1" dirty="0"/>
              <a:t>杉田</a:t>
            </a:r>
            <a:r>
              <a:rPr lang="ja-JP" altLang="ja-JP" sz="2600" b="1" dirty="0" smtClean="0"/>
              <a:t>明宏</a:t>
            </a:r>
            <a:r>
              <a:rPr lang="ja-JP" altLang="en-US" sz="2600" b="1" baseline="30000" dirty="0"/>
              <a:t>　</a:t>
            </a:r>
            <a:r>
              <a:rPr lang="ja-JP" altLang="en-US" sz="2600" b="1" baseline="30000" dirty="0" smtClean="0"/>
              <a:t>　</a:t>
            </a:r>
            <a:r>
              <a:rPr lang="ja-JP" altLang="ja-JP" sz="2600" b="1" dirty="0"/>
              <a:t>　いとう</a:t>
            </a:r>
            <a:r>
              <a:rPr lang="ja-JP" altLang="ja-JP" sz="2600" b="1" dirty="0" smtClean="0"/>
              <a:t>たけひこ</a:t>
            </a:r>
            <a:r>
              <a:rPr lang="ja-JP" altLang="ja-JP" sz="2600" b="1" dirty="0"/>
              <a:t>　 井上</a:t>
            </a:r>
            <a:r>
              <a:rPr lang="ja-JP" altLang="ja-JP" sz="2600" b="1" dirty="0" smtClean="0"/>
              <a:t>孝代</a:t>
            </a:r>
            <a:r>
              <a:rPr lang="ja-JP" altLang="ja-JP" sz="2600" dirty="0"/>
              <a:t/>
            </a:r>
            <a:br>
              <a:rPr lang="ja-JP" altLang="ja-JP" sz="2600" dirty="0"/>
            </a:br>
            <a:r>
              <a:rPr lang="ja-JP" altLang="en-US" sz="2600" dirty="0"/>
              <a:t>　</a:t>
            </a:r>
            <a:r>
              <a:rPr lang="ja-JP" altLang="ja-JP" dirty="0" smtClean="0"/>
              <a:t>大東</a:t>
            </a:r>
            <a:r>
              <a:rPr lang="ja-JP" altLang="ja-JP" dirty="0"/>
              <a:t>文化大学　</a:t>
            </a:r>
            <a:r>
              <a:rPr lang="en-US" altLang="ja-JP" dirty="0" smtClean="0"/>
              <a:t>                 </a:t>
            </a:r>
            <a:r>
              <a:rPr lang="ja-JP" altLang="ja-JP" dirty="0" smtClean="0"/>
              <a:t>和光</a:t>
            </a:r>
            <a:r>
              <a:rPr lang="ja-JP" altLang="ja-JP" dirty="0"/>
              <a:t>大学　</a:t>
            </a:r>
            <a:r>
              <a:rPr lang="ja-JP" altLang="en-US" baseline="30000" dirty="0"/>
              <a:t>　</a:t>
            </a:r>
            <a:r>
              <a:rPr lang="ja-JP" altLang="en-US" baseline="30000" dirty="0" smtClean="0"/>
              <a:t>　           </a:t>
            </a:r>
            <a:r>
              <a:rPr lang="ja-JP" altLang="ja-JP" dirty="0" smtClean="0"/>
              <a:t>明治</a:t>
            </a:r>
            <a:r>
              <a:rPr lang="ja-JP" altLang="ja-JP" dirty="0"/>
              <a:t>学院</a:t>
            </a:r>
            <a:r>
              <a:rPr lang="ja-JP" altLang="ja-JP" dirty="0" smtClean="0"/>
              <a:t>大学</a:t>
            </a:r>
            <a:r>
              <a:rPr lang="ja-JP" altLang="ja-JP" dirty="0"/>
              <a:t/>
            </a:r>
            <a:br>
              <a:rPr lang="ja-JP" altLang="ja-JP" dirty="0"/>
            </a:br>
            <a:endParaRPr lang="en-US" altLang="ja-JP" dirty="0" smtClean="0"/>
          </a:p>
          <a:p>
            <a:r>
              <a:rPr lang="ja-JP" altLang="ja-JP" dirty="0" smtClean="0"/>
              <a:t>キーワード</a:t>
            </a:r>
            <a:r>
              <a:rPr lang="ja-JP" altLang="ja-JP" dirty="0"/>
              <a:t>：紛争、転換、トランセンド</a:t>
            </a:r>
            <a:r>
              <a:rPr lang="en-US" altLang="ja-JP" dirty="0"/>
              <a:t>, </a:t>
            </a:r>
            <a:r>
              <a:rPr lang="ja-JP" altLang="ja-JP" dirty="0"/>
              <a:t>アニメーション</a:t>
            </a:r>
            <a:r>
              <a:rPr lang="en-US" altLang="ja-JP" dirty="0" smtClean="0"/>
              <a:t>,</a:t>
            </a:r>
          </a:p>
          <a:p>
            <a:r>
              <a:rPr lang="en-US" altLang="ja-JP" dirty="0"/>
              <a:t> </a:t>
            </a:r>
            <a:r>
              <a:rPr lang="en-US" altLang="ja-JP" dirty="0" smtClean="0"/>
              <a:t>                         </a:t>
            </a:r>
            <a:r>
              <a:rPr lang="ja-JP" altLang="ja-JP" dirty="0" smtClean="0"/>
              <a:t>紛争</a:t>
            </a:r>
            <a:r>
              <a:rPr lang="ja-JP" altLang="ja-JP" dirty="0"/>
              <a:t>解決教育</a:t>
            </a:r>
            <a:endParaRPr kumimoji="1" lang="ja-JP" altLang="en-US" dirty="0"/>
          </a:p>
        </p:txBody>
      </p:sp>
      <p:sp>
        <p:nvSpPr>
          <p:cNvPr id="2" name="タイトル 1"/>
          <p:cNvSpPr>
            <a:spLocks noGrp="1"/>
          </p:cNvSpPr>
          <p:nvPr>
            <p:ph type="ctrTitle"/>
          </p:nvPr>
        </p:nvSpPr>
        <p:spPr>
          <a:xfrm>
            <a:off x="1835696" y="620688"/>
            <a:ext cx="6912768" cy="3662536"/>
          </a:xfrm>
        </p:spPr>
        <p:txBody>
          <a:bodyPr/>
          <a:lstStyle/>
          <a:p>
            <a:pPr algn="ctr"/>
            <a:r>
              <a:rPr lang="ja-JP" altLang="ja-JP" b="1" dirty="0"/>
              <a:t>新入生講座におけるアニメ『みんなが</a:t>
            </a:r>
            <a:r>
              <a:rPr lang="en-US" altLang="ja-JP" b="1" dirty="0"/>
              <a:t>Happy</a:t>
            </a:r>
            <a:r>
              <a:rPr lang="ja-JP" altLang="ja-JP" b="1" dirty="0"/>
              <a:t>になる方法</a:t>
            </a:r>
            <a:r>
              <a:rPr lang="ja-JP" altLang="ja-JP" b="1" dirty="0" smtClean="0"/>
              <a:t>』</a:t>
            </a:r>
            <a:br>
              <a:rPr lang="ja-JP" altLang="ja-JP" b="1" dirty="0" smtClean="0"/>
            </a:br>
            <a:r>
              <a:rPr lang="ja-JP" altLang="ja-JP" b="1" dirty="0" smtClean="0"/>
              <a:t>に</a:t>
            </a:r>
            <a:r>
              <a:rPr lang="ja-JP" altLang="ja-JP" b="1" dirty="0"/>
              <a:t>よる紛争解決教育の</a:t>
            </a:r>
            <a:r>
              <a:rPr lang="ja-JP" altLang="ja-JP" b="1" dirty="0" smtClean="0"/>
              <a:t>効果</a:t>
            </a:r>
            <a:r>
              <a:rPr lang="en-US" altLang="ja-JP" dirty="0" smtClean="0"/>
              <a:t/>
            </a:r>
            <a:br>
              <a:rPr lang="en-US" altLang="ja-JP" dirty="0" smtClean="0"/>
            </a:br>
            <a:r>
              <a:rPr lang="ja-JP" altLang="ja-JP" dirty="0"/>
              <a:t/>
            </a:r>
            <a:br>
              <a:rPr lang="ja-JP" altLang="ja-JP" dirty="0"/>
            </a:br>
            <a:r>
              <a:rPr lang="ja-JP" altLang="ja-JP" sz="2800" dirty="0"/>
              <a:t>― コンフリクト対処スタイルの変化 ―</a:t>
            </a:r>
            <a:br>
              <a:rPr lang="ja-JP" altLang="ja-JP" sz="2800" dirty="0"/>
            </a:br>
            <a:r>
              <a:rPr lang="ja-JP" altLang="ja-JP" sz="1800" dirty="0"/>
              <a:t/>
            </a:r>
            <a:br>
              <a:rPr lang="ja-JP" altLang="ja-JP" sz="1800" dirty="0"/>
            </a:br>
            <a:endParaRPr kumimoji="1" lang="ja-JP" altLang="en-US" sz="1800" dirty="0"/>
          </a:p>
        </p:txBody>
      </p:sp>
    </p:spTree>
    <p:extLst>
      <p:ext uri="{BB962C8B-B14F-4D97-AF65-F5344CB8AC3E}">
        <p14:creationId xmlns:p14="http://schemas.microsoft.com/office/powerpoint/2010/main" val="1826859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結果</a:t>
            </a:r>
            <a:r>
              <a:rPr kumimoji="1" lang="en-US" altLang="ja-JP" dirty="0" smtClean="0"/>
              <a:t>(4)</a:t>
            </a:r>
            <a:endParaRPr kumimoji="1" lang="ja-JP" altLang="en-US" dirty="0"/>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916193" y="1844824"/>
            <a:ext cx="7227807" cy="4412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02076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結果</a:t>
            </a:r>
            <a:r>
              <a:rPr kumimoji="1" lang="en-US" altLang="ja-JP" dirty="0" smtClean="0"/>
              <a:t>(5)</a:t>
            </a:r>
            <a:endParaRPr kumimoji="1" lang="ja-JP" altLang="en-US" dirty="0"/>
          </a:p>
        </p:txBody>
      </p:sp>
      <p:sp>
        <p:nvSpPr>
          <p:cNvPr id="3" name="コンテンツ プレースホルダー 2"/>
          <p:cNvSpPr>
            <a:spLocks noGrp="1"/>
          </p:cNvSpPr>
          <p:nvPr>
            <p:ph idx="1"/>
          </p:nvPr>
        </p:nvSpPr>
        <p:spPr>
          <a:xfrm>
            <a:off x="1979712" y="1844824"/>
            <a:ext cx="6840760" cy="4608512"/>
          </a:xfrm>
        </p:spPr>
        <p:txBody>
          <a:bodyPr/>
          <a:lstStyle/>
          <a:p>
            <a:r>
              <a:rPr lang="ja-JP" altLang="ja-JP" sz="2400" b="1" dirty="0" smtClean="0"/>
              <a:t>事後</a:t>
            </a:r>
            <a:r>
              <a:rPr lang="ja-JP" altLang="ja-JP" sz="2400" b="1" dirty="0"/>
              <a:t>テストにおける自由記述の感想文の内容を分析した</a:t>
            </a:r>
            <a:r>
              <a:rPr lang="ja-JP" altLang="ja-JP" sz="2400" b="1" dirty="0" smtClean="0"/>
              <a:t>ところ</a:t>
            </a:r>
            <a:r>
              <a:rPr lang="en-US" altLang="ja-JP" sz="2400" b="1" dirty="0" smtClean="0"/>
              <a:t>…</a:t>
            </a:r>
          </a:p>
          <a:p>
            <a:r>
              <a:rPr lang="ja-JP" altLang="ja-JP" sz="2400" dirty="0" smtClean="0"/>
              <a:t>ポジティブ</a:t>
            </a:r>
            <a:r>
              <a:rPr lang="ja-JP" altLang="ja-JP" sz="2400" dirty="0"/>
              <a:t>評価</a:t>
            </a:r>
            <a:r>
              <a:rPr lang="en-US" altLang="ja-JP" sz="2400" dirty="0"/>
              <a:t>44</a:t>
            </a:r>
            <a:r>
              <a:rPr lang="ja-JP" altLang="ja-JP" sz="2400" dirty="0" smtClean="0"/>
              <a:t>人</a:t>
            </a:r>
            <a:endParaRPr lang="en-US" altLang="ja-JP" sz="2400" dirty="0" smtClean="0"/>
          </a:p>
          <a:p>
            <a:r>
              <a:rPr lang="ja-JP" altLang="ja-JP" sz="2400" dirty="0" smtClean="0"/>
              <a:t>中立的</a:t>
            </a:r>
            <a:r>
              <a:rPr lang="ja-JP" altLang="ja-JP" sz="2400" dirty="0"/>
              <a:t>評価</a:t>
            </a:r>
            <a:r>
              <a:rPr lang="en-US" altLang="ja-JP" sz="2400" dirty="0"/>
              <a:t>16</a:t>
            </a:r>
            <a:r>
              <a:rPr lang="ja-JP" altLang="ja-JP" sz="2400" dirty="0" smtClean="0"/>
              <a:t>人</a:t>
            </a:r>
            <a:endParaRPr lang="en-US" altLang="ja-JP" sz="2400" dirty="0" smtClean="0"/>
          </a:p>
          <a:p>
            <a:r>
              <a:rPr lang="ja-JP" altLang="ja-JP" sz="2400" dirty="0" smtClean="0"/>
              <a:t>ネガティブ</a:t>
            </a:r>
            <a:r>
              <a:rPr lang="ja-JP" altLang="ja-JP" sz="2400" dirty="0"/>
              <a:t>評価</a:t>
            </a:r>
            <a:r>
              <a:rPr lang="en-US" altLang="ja-JP" sz="2400" dirty="0"/>
              <a:t>1</a:t>
            </a:r>
            <a:r>
              <a:rPr lang="ja-JP" altLang="ja-JP" sz="2400" dirty="0" smtClean="0"/>
              <a:t>人</a:t>
            </a:r>
            <a:endParaRPr lang="en-US" altLang="ja-JP" sz="2400" dirty="0" smtClean="0"/>
          </a:p>
          <a:p>
            <a:r>
              <a:rPr lang="ja-JP" altLang="ja-JP" sz="2400" dirty="0" smtClean="0"/>
              <a:t>無記入</a:t>
            </a:r>
            <a:r>
              <a:rPr lang="en-US" altLang="ja-JP" sz="2400" dirty="0"/>
              <a:t>10</a:t>
            </a:r>
            <a:r>
              <a:rPr lang="ja-JP" altLang="ja-JP" sz="2400" dirty="0" smtClean="0"/>
              <a:t>人</a:t>
            </a:r>
            <a:endParaRPr lang="en-US" altLang="ja-JP" sz="2400" dirty="0"/>
          </a:p>
          <a:p>
            <a:pPr marL="0" indent="0">
              <a:buNone/>
            </a:pPr>
            <a:r>
              <a:rPr lang="ja-JP" altLang="ja-JP" sz="2400" b="1" dirty="0" smtClean="0"/>
              <a:t>記入者</a:t>
            </a:r>
            <a:r>
              <a:rPr lang="ja-JP" altLang="ja-JP" sz="2400" b="1" dirty="0"/>
              <a:t>の</a:t>
            </a:r>
            <a:r>
              <a:rPr lang="en-US" altLang="ja-JP" sz="2400" b="1" dirty="0"/>
              <a:t>72%</a:t>
            </a:r>
            <a:r>
              <a:rPr lang="ja-JP" altLang="ja-JP" sz="2400" b="1" dirty="0"/>
              <a:t>が肯定的評価を行って</a:t>
            </a:r>
            <a:r>
              <a:rPr lang="ja-JP" altLang="ja-JP" sz="2400" b="1" dirty="0" smtClean="0"/>
              <a:t>いた</a:t>
            </a:r>
            <a:endParaRPr lang="ja-JP" altLang="ja-JP" sz="2400" dirty="0"/>
          </a:p>
          <a:p>
            <a:endParaRPr kumimoji="1" lang="ja-JP" altLang="en-US" dirty="0"/>
          </a:p>
        </p:txBody>
      </p:sp>
    </p:spTree>
    <p:extLst>
      <p:ext uri="{BB962C8B-B14F-4D97-AF65-F5344CB8AC3E}">
        <p14:creationId xmlns:p14="http://schemas.microsoft.com/office/powerpoint/2010/main" val="5336584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a:t>
            </a:r>
            <a:r>
              <a:rPr kumimoji="1" lang="en-US" altLang="ja-JP" dirty="0" smtClean="0"/>
              <a:t>(1)</a:t>
            </a:r>
            <a:endParaRPr kumimoji="1" lang="ja-JP" altLang="en-US" dirty="0"/>
          </a:p>
        </p:txBody>
      </p:sp>
      <p:sp>
        <p:nvSpPr>
          <p:cNvPr id="3" name="コンテンツ プレースホルダー 2"/>
          <p:cNvSpPr>
            <a:spLocks noGrp="1"/>
          </p:cNvSpPr>
          <p:nvPr>
            <p:ph idx="1"/>
          </p:nvPr>
        </p:nvSpPr>
        <p:spPr>
          <a:xfrm>
            <a:off x="2051720" y="1916832"/>
            <a:ext cx="6912768" cy="4536504"/>
          </a:xfrm>
        </p:spPr>
        <p:txBody>
          <a:bodyPr>
            <a:normAutofit lnSpcReduction="10000"/>
          </a:bodyPr>
          <a:lstStyle/>
          <a:p>
            <a:pPr marL="0" indent="0">
              <a:buNone/>
            </a:pPr>
            <a:r>
              <a:rPr lang="en-US" altLang="ja-JP" sz="2400" b="1" dirty="0" smtClean="0"/>
              <a:t>(1) </a:t>
            </a:r>
            <a:r>
              <a:rPr lang="ja-JP" altLang="en-US" sz="2400" b="1" dirty="0" smtClean="0"/>
              <a:t>結果</a:t>
            </a:r>
            <a:r>
              <a:rPr lang="ja-JP" altLang="en-US" sz="2400" b="1" dirty="0"/>
              <a:t>の要約</a:t>
            </a:r>
          </a:p>
          <a:p>
            <a:pPr marL="0" indent="0">
              <a:buNone/>
            </a:pPr>
            <a:r>
              <a:rPr lang="ja-JP" altLang="en-US" sz="2400" dirty="0"/>
              <a:t>　</a:t>
            </a:r>
            <a:r>
              <a:rPr lang="ja-JP" altLang="en-US" sz="2400" b="1" dirty="0"/>
              <a:t>葛藤対処方略のタイプ</a:t>
            </a:r>
            <a:r>
              <a:rPr lang="ja-JP" altLang="en-US" sz="2400" dirty="0"/>
              <a:t>の変化、</a:t>
            </a:r>
            <a:r>
              <a:rPr lang="ja-JP" altLang="en-US" sz="2400" b="1" dirty="0"/>
              <a:t>得点の変化</a:t>
            </a:r>
            <a:r>
              <a:rPr lang="ja-JP" altLang="en-US" sz="2400" dirty="0"/>
              <a:t>、</a:t>
            </a:r>
            <a:r>
              <a:rPr lang="ja-JP" altLang="en-US" sz="2400" b="1" dirty="0"/>
              <a:t>事後の感想文</a:t>
            </a:r>
            <a:r>
              <a:rPr lang="ja-JP" altLang="en-US" sz="2400" dirty="0"/>
              <a:t>の内容の</a:t>
            </a:r>
            <a:r>
              <a:rPr lang="en-US" altLang="ja-JP" sz="2400" dirty="0"/>
              <a:t>3</a:t>
            </a:r>
            <a:r>
              <a:rPr lang="ja-JP" altLang="en-US" sz="2400" dirty="0" err="1"/>
              <a:t>つの</a:t>
            </a:r>
            <a:r>
              <a:rPr lang="ja-JP" altLang="en-US" sz="2400" dirty="0"/>
              <a:t>指標から、今回のアニメによる入門的な紛争解決教育のワークショップに教育効果が認められた</a:t>
            </a:r>
            <a:r>
              <a:rPr lang="ja-JP" altLang="en-US" sz="2400" dirty="0" smtClean="0"/>
              <a:t>。</a:t>
            </a:r>
            <a:endParaRPr lang="en-US" altLang="ja-JP" sz="2400" dirty="0" smtClean="0"/>
          </a:p>
          <a:p>
            <a:pPr marL="0" indent="0">
              <a:buNone/>
            </a:pPr>
            <a:r>
              <a:rPr lang="en-US" altLang="ja-JP" sz="2400" dirty="0"/>
              <a:t> </a:t>
            </a:r>
            <a:r>
              <a:rPr lang="en-US" altLang="ja-JP" sz="2400" dirty="0" smtClean="0"/>
              <a:t>  </a:t>
            </a:r>
            <a:r>
              <a:rPr lang="ja-JP" altLang="en-US" sz="2400" dirty="0" smtClean="0"/>
              <a:t>感想</a:t>
            </a:r>
            <a:r>
              <a:rPr lang="ja-JP" altLang="en-US" sz="2400" dirty="0"/>
              <a:t>文</a:t>
            </a:r>
            <a:r>
              <a:rPr lang="ja-JP" altLang="en-US" sz="2400" dirty="0" smtClean="0"/>
              <a:t>の記述内容から</a:t>
            </a:r>
            <a:r>
              <a:rPr lang="ja-JP" altLang="en-US" sz="2400" dirty="0"/>
              <a:t>は、おもしろいという感想、答えは一つだけではないことへの気づき、グループ</a:t>
            </a:r>
            <a:r>
              <a:rPr lang="ja-JP" altLang="en-US" sz="2400" dirty="0" smtClean="0"/>
              <a:t>によって新たな発想</a:t>
            </a:r>
            <a:r>
              <a:rPr lang="ja-JP" altLang="en-US" sz="2400" dirty="0"/>
              <a:t>や違った意見が出ることの効果、柔軟な発想の重要性など、気づきと知識と将来への意欲が感じられた。このように、短時間の教育的介入でも効果が大きいことが実証されたといえよう</a:t>
            </a:r>
            <a:r>
              <a:rPr lang="ja-JP" altLang="en-US" dirty="0"/>
              <a:t>。</a:t>
            </a:r>
          </a:p>
          <a:p>
            <a:endParaRPr kumimoji="1" lang="ja-JP" altLang="en-US" sz="2800" dirty="0"/>
          </a:p>
        </p:txBody>
      </p:sp>
    </p:spTree>
    <p:extLst>
      <p:ext uri="{BB962C8B-B14F-4D97-AF65-F5344CB8AC3E}">
        <p14:creationId xmlns:p14="http://schemas.microsoft.com/office/powerpoint/2010/main" val="106439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a:t>
            </a:r>
            <a:r>
              <a:rPr kumimoji="1" lang="en-US" altLang="ja-JP" dirty="0" smtClean="0"/>
              <a:t>(2)</a:t>
            </a:r>
            <a:endParaRPr kumimoji="1" lang="ja-JP" altLang="en-US" dirty="0"/>
          </a:p>
        </p:txBody>
      </p:sp>
      <p:sp>
        <p:nvSpPr>
          <p:cNvPr id="3" name="コンテンツ プレースホルダー 2"/>
          <p:cNvSpPr>
            <a:spLocks noGrp="1"/>
          </p:cNvSpPr>
          <p:nvPr>
            <p:ph idx="1"/>
          </p:nvPr>
        </p:nvSpPr>
        <p:spPr>
          <a:xfrm>
            <a:off x="1979712" y="1916832"/>
            <a:ext cx="6912768" cy="4824536"/>
          </a:xfrm>
        </p:spPr>
        <p:txBody>
          <a:bodyPr>
            <a:normAutofit fontScale="85000" lnSpcReduction="10000"/>
          </a:bodyPr>
          <a:lstStyle/>
          <a:p>
            <a:pPr marL="0" indent="0">
              <a:buNone/>
            </a:pPr>
            <a:r>
              <a:rPr lang="en-US" altLang="ja-JP" sz="2800" b="1" dirty="0"/>
              <a:t>(2</a:t>
            </a:r>
            <a:r>
              <a:rPr lang="en-US" altLang="ja-JP" sz="2800" b="1" dirty="0" smtClean="0"/>
              <a:t>) </a:t>
            </a:r>
            <a:r>
              <a:rPr lang="ja-JP" altLang="ja-JP" sz="2800" b="1" dirty="0" smtClean="0"/>
              <a:t>アニメーション</a:t>
            </a:r>
            <a:r>
              <a:rPr lang="ja-JP" altLang="ja-JP" sz="2800" b="1" dirty="0"/>
              <a:t>による紛争解決教育の意義</a:t>
            </a:r>
            <a:endParaRPr lang="ja-JP" altLang="ja-JP" sz="2800" dirty="0"/>
          </a:p>
          <a:p>
            <a:r>
              <a:rPr lang="ja-JP" altLang="ja-JP" sz="2600" b="1" dirty="0"/>
              <a:t>　</a:t>
            </a:r>
            <a:r>
              <a:rPr lang="ja-JP" altLang="ja-JP" sz="2600" dirty="0"/>
              <a:t>本作品は、子どもたちが学校の授業などの場面でコンフリクトを平和的に転換するための発想やスキルを獲得することを想定して作成されている。アニメーションはそうした年少の学習のみならず、今回の対象であった大学新入生たちも</a:t>
            </a:r>
            <a:r>
              <a:rPr lang="ja-JP" altLang="ja-JP" sz="2600" b="1" dirty="0"/>
              <a:t>楽しんで</a:t>
            </a:r>
            <a:r>
              <a:rPr lang="ja-JP" altLang="ja-JP" sz="2600" dirty="0"/>
              <a:t>視聴しており、アニメーション文化に</a:t>
            </a:r>
            <a:r>
              <a:rPr lang="ja-JP" altLang="ja-JP" sz="2600" b="1" dirty="0"/>
              <a:t>馴染んで</a:t>
            </a:r>
            <a:r>
              <a:rPr lang="ja-JP" altLang="ja-JP" sz="2600" dirty="0"/>
              <a:t>いる大学生年齢にとっても有効であるという印象を受けた。</a:t>
            </a:r>
          </a:p>
          <a:p>
            <a:r>
              <a:rPr lang="ja-JP" altLang="ja-JP" sz="2600" dirty="0"/>
              <a:t>　また、本作品は小学校の授業でも活用しやすいように一話</a:t>
            </a:r>
            <a:r>
              <a:rPr lang="en-US" altLang="ja-JP" sz="2600" dirty="0"/>
              <a:t>10</a:t>
            </a:r>
            <a:r>
              <a:rPr lang="ja-JP" altLang="ja-JP" sz="2600" dirty="0"/>
              <a:t>分以内にストーリーとポイントがまとめられており、紛争解決教育に触れる機会が少ない日本の大学生や大人にとっても</a:t>
            </a:r>
            <a:r>
              <a:rPr lang="ja-JP" altLang="ja-JP" sz="2600" b="1" dirty="0"/>
              <a:t>理解しやすく活用しやすい</a:t>
            </a:r>
            <a:r>
              <a:rPr lang="ja-JP" altLang="ja-JP" sz="2600" dirty="0"/>
              <a:t>ものになっていると言えよう。</a:t>
            </a:r>
          </a:p>
          <a:p>
            <a:endParaRPr kumimoji="1" lang="ja-JP" altLang="en-US" dirty="0"/>
          </a:p>
        </p:txBody>
      </p:sp>
    </p:spTree>
    <p:extLst>
      <p:ext uri="{BB962C8B-B14F-4D97-AF65-F5344CB8AC3E}">
        <p14:creationId xmlns:p14="http://schemas.microsoft.com/office/powerpoint/2010/main" val="16933550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考察</a:t>
            </a:r>
            <a:r>
              <a:rPr lang="en-US" altLang="ja-JP" dirty="0" smtClean="0"/>
              <a:t>(3)</a:t>
            </a:r>
            <a:endParaRPr kumimoji="1" lang="ja-JP" altLang="en-US" dirty="0"/>
          </a:p>
        </p:txBody>
      </p:sp>
      <p:sp>
        <p:nvSpPr>
          <p:cNvPr id="3" name="コンテンツ プレースホルダー 2"/>
          <p:cNvSpPr>
            <a:spLocks noGrp="1"/>
          </p:cNvSpPr>
          <p:nvPr>
            <p:ph idx="1"/>
          </p:nvPr>
        </p:nvSpPr>
        <p:spPr>
          <a:xfrm>
            <a:off x="2051720" y="1844824"/>
            <a:ext cx="6840760" cy="4536504"/>
          </a:xfrm>
        </p:spPr>
        <p:txBody>
          <a:bodyPr>
            <a:normAutofit fontScale="70000" lnSpcReduction="20000"/>
          </a:bodyPr>
          <a:lstStyle/>
          <a:p>
            <a:pPr marL="0" indent="0">
              <a:buNone/>
            </a:pPr>
            <a:r>
              <a:rPr lang="en-US" altLang="ja-JP" sz="3400" b="1" dirty="0" smtClean="0"/>
              <a:t>(3) </a:t>
            </a:r>
            <a:r>
              <a:rPr lang="ja-JP" altLang="ja-JP" sz="3400" b="1" dirty="0" smtClean="0"/>
              <a:t>紛争</a:t>
            </a:r>
            <a:r>
              <a:rPr lang="ja-JP" altLang="ja-JP" sz="3400" b="1" dirty="0"/>
              <a:t>解決教育の意義</a:t>
            </a:r>
            <a:endParaRPr lang="ja-JP" altLang="ja-JP" sz="2600" dirty="0"/>
          </a:p>
          <a:p>
            <a:r>
              <a:rPr lang="ja-JP" altLang="ja-JP" sz="3100" dirty="0"/>
              <a:t>幼児期から青</a:t>
            </a:r>
            <a:r>
              <a:rPr lang="ja-JP" altLang="ja-JP" sz="3100" dirty="0" smtClean="0"/>
              <a:t>年期</a:t>
            </a:r>
            <a:r>
              <a:rPr lang="ja-JP" altLang="en-US" sz="3100" dirty="0" smtClean="0"/>
              <a:t>の</a:t>
            </a:r>
            <a:r>
              <a:rPr lang="ja-JP" altLang="ja-JP" sz="3100" dirty="0" smtClean="0"/>
              <a:t>発達過程</a:t>
            </a:r>
            <a:r>
              <a:rPr lang="ja-JP" altLang="en-US" sz="3100" dirty="0" smtClean="0"/>
              <a:t>で、</a:t>
            </a:r>
            <a:r>
              <a:rPr lang="ja-JP" altLang="ja-JP" sz="3100" dirty="0" smtClean="0"/>
              <a:t>友人</a:t>
            </a:r>
            <a:r>
              <a:rPr lang="ja-JP" altLang="ja-JP" sz="3100" dirty="0"/>
              <a:t>同士のもめごと・対立、からかい・意地悪・いじめといったコンフリクトを経験する多くの子どもたちにとって、そうした事態に</a:t>
            </a:r>
            <a:r>
              <a:rPr lang="ja-JP" altLang="ja-JP" sz="3100" b="1" dirty="0"/>
              <a:t>対処し転換していくための知識、思考法、スキルを獲得するニーズ</a:t>
            </a:r>
            <a:r>
              <a:rPr lang="ja-JP" altLang="ja-JP" sz="3100" dirty="0"/>
              <a:t>は大きいと言えよう。そのための紛争解決教育は、近年日本においても教育関係者を中心に注目され、ピア・メディエーションなどの実践と研究が進められてきている（いとう・水野・井上</a:t>
            </a:r>
            <a:r>
              <a:rPr lang="en-US" altLang="ja-JP" sz="3100" dirty="0"/>
              <a:t>, 2010</a:t>
            </a:r>
            <a:r>
              <a:rPr lang="ja-JP" altLang="ja-JP" sz="3100" dirty="0"/>
              <a:t>）</a:t>
            </a:r>
            <a:r>
              <a:rPr lang="ja-JP" altLang="ja-JP" sz="3100" dirty="0" smtClean="0"/>
              <a:t>。</a:t>
            </a:r>
            <a:endParaRPr lang="en-US" altLang="ja-JP" sz="3100" dirty="0" smtClean="0"/>
          </a:p>
          <a:p>
            <a:r>
              <a:rPr lang="ja-JP" altLang="ja-JP" sz="3100" dirty="0" smtClean="0"/>
              <a:t>しかし</a:t>
            </a:r>
            <a:r>
              <a:rPr lang="ja-JP" altLang="ja-JP" sz="3100" dirty="0"/>
              <a:t>、年少の学習者が直接活用できる教材と実践例はまだ希少であるため、</a:t>
            </a:r>
            <a:r>
              <a:rPr lang="ja-JP" altLang="ja-JP" sz="3100" b="1" dirty="0"/>
              <a:t>有効な教材の開発と活用研究が今後の発展の鍵</a:t>
            </a:r>
            <a:r>
              <a:rPr lang="ja-JP" altLang="ja-JP" sz="3100" dirty="0"/>
              <a:t>をにぎっているといえるだろう。</a:t>
            </a:r>
            <a:endParaRPr kumimoji="1" lang="ja-JP" altLang="en-US" sz="3100" dirty="0"/>
          </a:p>
        </p:txBody>
      </p:sp>
    </p:spTree>
    <p:extLst>
      <p:ext uri="{BB962C8B-B14F-4D97-AF65-F5344CB8AC3E}">
        <p14:creationId xmlns:p14="http://schemas.microsoft.com/office/powerpoint/2010/main" val="28511858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ja-JP" b="1" dirty="0" smtClean="0"/>
              <a:t>今後</a:t>
            </a:r>
            <a:r>
              <a:rPr lang="ja-JP" altLang="ja-JP" b="1" dirty="0"/>
              <a:t>の</a:t>
            </a:r>
            <a:r>
              <a:rPr lang="ja-JP" altLang="ja-JP" b="1" dirty="0" smtClean="0"/>
              <a:t>課題</a:t>
            </a:r>
            <a:r>
              <a:rPr lang="en-US" altLang="ja-JP" b="1" dirty="0" smtClean="0"/>
              <a:t>(1)</a:t>
            </a:r>
            <a:endParaRPr kumimoji="1" lang="ja-JP" altLang="en-US" dirty="0"/>
          </a:p>
        </p:txBody>
      </p:sp>
      <p:sp>
        <p:nvSpPr>
          <p:cNvPr id="3" name="コンテンツ プレースホルダー 2"/>
          <p:cNvSpPr>
            <a:spLocks noGrp="1"/>
          </p:cNvSpPr>
          <p:nvPr>
            <p:ph idx="1"/>
          </p:nvPr>
        </p:nvSpPr>
        <p:spPr>
          <a:xfrm>
            <a:off x="1907704" y="1988840"/>
            <a:ext cx="7056784" cy="4869160"/>
          </a:xfrm>
        </p:spPr>
        <p:txBody>
          <a:bodyPr>
            <a:normAutofit lnSpcReduction="10000"/>
          </a:bodyPr>
          <a:lstStyle/>
          <a:p>
            <a:r>
              <a:rPr lang="en-US" altLang="ja-JP" sz="2400" dirty="0"/>
              <a:t>a</a:t>
            </a:r>
            <a:r>
              <a:rPr lang="en-US" altLang="ja-JP" sz="2400" dirty="0" smtClean="0"/>
              <a:t>)  </a:t>
            </a:r>
            <a:r>
              <a:rPr lang="ja-JP" altLang="ja-JP" sz="2400" dirty="0" smtClean="0"/>
              <a:t>今回</a:t>
            </a:r>
            <a:r>
              <a:rPr lang="ja-JP" altLang="ja-JP" sz="2400" dirty="0"/>
              <a:t>の実践は心理学実験としてではなく、大学新入生に対する学問体験を目的としたワークショップ型の教育場面で実施されたため、文章化、話し合い、ミニ講義が挿入されている。したがって、</a:t>
            </a:r>
            <a:r>
              <a:rPr lang="ja-JP" altLang="ja-JP" sz="2400" b="1" dirty="0"/>
              <a:t>アニメーション作品以外の要素の効果</a:t>
            </a:r>
            <a:r>
              <a:rPr lang="ja-JP" altLang="ja-JP" sz="2400" dirty="0"/>
              <a:t>が評価されていることは否定できない。</a:t>
            </a:r>
          </a:p>
          <a:p>
            <a:r>
              <a:rPr lang="ja-JP" altLang="ja-JP" sz="2400" dirty="0"/>
              <a:t>もっとも、本作品は、参加型学習、ロール・プレイ、分かちあい、アクティブ・リスニング、協同学習、問題解決といった学習活動に組み込まれた使用を想定としているため、そうした</a:t>
            </a:r>
            <a:r>
              <a:rPr lang="ja-JP" altLang="ja-JP" sz="2400" b="1" dirty="0"/>
              <a:t>ひとまとまりの実践を通してどのような効果があるか</a:t>
            </a:r>
            <a:r>
              <a:rPr lang="ja-JP" altLang="ja-JP" sz="2400" dirty="0"/>
              <a:t>に着目することにこそ意味があるものと考えられる</a:t>
            </a:r>
            <a:r>
              <a:rPr lang="ja-JP" altLang="ja-JP" dirty="0"/>
              <a:t>。</a:t>
            </a:r>
            <a:endParaRPr kumimoji="1" lang="ja-JP" altLang="en-US" dirty="0"/>
          </a:p>
        </p:txBody>
      </p:sp>
    </p:spTree>
    <p:extLst>
      <p:ext uri="{BB962C8B-B14F-4D97-AF65-F5344CB8AC3E}">
        <p14:creationId xmlns:p14="http://schemas.microsoft.com/office/powerpoint/2010/main" val="23573170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今後の</a:t>
            </a:r>
            <a:r>
              <a:rPr lang="ja-JP" altLang="en-US" dirty="0" smtClean="0"/>
              <a:t>課題</a:t>
            </a:r>
            <a:r>
              <a:rPr lang="en-US" altLang="ja-JP" dirty="0" smtClean="0"/>
              <a:t>(2)</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en-US" altLang="ja-JP" sz="2400" dirty="0"/>
              <a:t>b</a:t>
            </a:r>
            <a:r>
              <a:rPr lang="en-US" altLang="ja-JP" sz="2400" dirty="0" smtClean="0"/>
              <a:t>) </a:t>
            </a:r>
            <a:r>
              <a:rPr lang="ja-JP" altLang="en-US" sz="2400" dirty="0" smtClean="0"/>
              <a:t>また</a:t>
            </a:r>
            <a:r>
              <a:rPr lang="ja-JP" altLang="en-US" sz="2400" dirty="0"/>
              <a:t>、今回の実施対象は教育学・教員養成系であり小学校教員志望者が多数を占めるという特徴を</a:t>
            </a:r>
            <a:r>
              <a:rPr lang="ja-JP" altLang="en-US" sz="2400" dirty="0" smtClean="0"/>
              <a:t>もつ。</a:t>
            </a:r>
            <a:endParaRPr lang="en-US" altLang="ja-JP" sz="2400" dirty="0" smtClean="0"/>
          </a:p>
          <a:p>
            <a:pPr marL="0" indent="0">
              <a:buNone/>
            </a:pPr>
            <a:r>
              <a:rPr lang="ja-JP" altLang="en-US" sz="2400" dirty="0"/>
              <a:t>　</a:t>
            </a:r>
            <a:r>
              <a:rPr lang="ja-JP" altLang="en-US" sz="2400" dirty="0" smtClean="0"/>
              <a:t>他</a:t>
            </a:r>
            <a:r>
              <a:rPr lang="ja-JP" altLang="en-US" sz="2400" dirty="0"/>
              <a:t>の学部・分野の大学生においても同様の結果となるかどうかは、実験を追加して検証する必要がある。</a:t>
            </a:r>
            <a:endParaRPr kumimoji="1" lang="ja-JP" altLang="en-US" sz="2400" dirty="0"/>
          </a:p>
        </p:txBody>
      </p:sp>
    </p:spTree>
    <p:extLst>
      <p:ext uri="{BB962C8B-B14F-4D97-AF65-F5344CB8AC3E}">
        <p14:creationId xmlns:p14="http://schemas.microsoft.com/office/powerpoint/2010/main" val="31556199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今後の課題</a:t>
            </a:r>
            <a:r>
              <a:rPr kumimoji="1" lang="en-US" altLang="ja-JP" dirty="0" smtClean="0"/>
              <a:t>(3)</a:t>
            </a:r>
            <a:endParaRPr kumimoji="1" lang="ja-JP" altLang="en-US" dirty="0"/>
          </a:p>
        </p:txBody>
      </p:sp>
      <p:sp>
        <p:nvSpPr>
          <p:cNvPr id="3" name="コンテンツ プレースホルダー 2"/>
          <p:cNvSpPr>
            <a:spLocks noGrp="1"/>
          </p:cNvSpPr>
          <p:nvPr>
            <p:ph idx="1"/>
          </p:nvPr>
        </p:nvSpPr>
        <p:spPr>
          <a:xfrm>
            <a:off x="1979712" y="1916832"/>
            <a:ext cx="7056784" cy="4392488"/>
          </a:xfrm>
        </p:spPr>
        <p:txBody>
          <a:bodyPr>
            <a:normAutofit/>
          </a:bodyPr>
          <a:lstStyle/>
          <a:p>
            <a:pPr marL="0" indent="0">
              <a:buNone/>
            </a:pPr>
            <a:r>
              <a:rPr lang="en-US" altLang="ja-JP" sz="2400" dirty="0"/>
              <a:t>c</a:t>
            </a:r>
            <a:r>
              <a:rPr lang="en-US" altLang="ja-JP" sz="2400" dirty="0" smtClean="0"/>
              <a:t>)</a:t>
            </a:r>
            <a:r>
              <a:rPr lang="ja-JP" altLang="en-US" sz="2400" dirty="0"/>
              <a:t> </a:t>
            </a:r>
            <a:r>
              <a:rPr lang="ja-JP" altLang="ja-JP" sz="2400" dirty="0" smtClean="0"/>
              <a:t>上記</a:t>
            </a:r>
            <a:r>
              <a:rPr lang="ja-JP" altLang="ja-JP" sz="2400" dirty="0"/>
              <a:t>のような限界があるにもかかわらず、本研究では短時間であっても視聴覚教材を取り入れた紛争解決教育が効果的である結果を得た</a:t>
            </a:r>
            <a:r>
              <a:rPr lang="ja-JP" altLang="ja-JP" sz="2400" dirty="0" smtClean="0"/>
              <a:t>。</a:t>
            </a:r>
            <a:endParaRPr lang="en-US" altLang="ja-JP" sz="2400" dirty="0" smtClean="0"/>
          </a:p>
          <a:p>
            <a:pPr marL="0" indent="0">
              <a:buNone/>
            </a:pPr>
            <a:r>
              <a:rPr lang="ja-JP" altLang="ja-JP" sz="2400" b="1" dirty="0"/>
              <a:t>『みんなが</a:t>
            </a:r>
            <a:r>
              <a:rPr lang="en-US" altLang="ja-JP" sz="2400" b="1" dirty="0"/>
              <a:t>Happy</a:t>
            </a:r>
            <a:r>
              <a:rPr lang="ja-JP" altLang="ja-JP" sz="2400" b="1" dirty="0"/>
              <a:t>になる方法―関係をよくする３つの理論</a:t>
            </a:r>
            <a:r>
              <a:rPr lang="ja-JP" altLang="ja-JP" sz="2400" b="1" dirty="0" smtClean="0"/>
              <a:t>』</a:t>
            </a:r>
            <a:r>
              <a:rPr lang="ja-JP" altLang="en-US" sz="2400" dirty="0" smtClean="0"/>
              <a:t>の</a:t>
            </a:r>
            <a:r>
              <a:rPr lang="en-US" altLang="ja-JP" sz="2400" dirty="0" smtClean="0"/>
              <a:t>DVD</a:t>
            </a:r>
            <a:r>
              <a:rPr lang="ja-JP" altLang="ja-JP" sz="2400" dirty="0" smtClean="0"/>
              <a:t>では</a:t>
            </a:r>
            <a:r>
              <a:rPr lang="ja-JP" altLang="ja-JP" sz="2400" dirty="0"/>
              <a:t>、</a:t>
            </a:r>
            <a:r>
              <a:rPr lang="ja-JP" altLang="ja-JP" sz="2400" dirty="0" smtClean="0"/>
              <a:t>今回</a:t>
            </a:r>
            <a:r>
              <a:rPr lang="ja-JP" altLang="ja-JP" sz="2400" dirty="0"/>
              <a:t>もちいた</a:t>
            </a:r>
            <a:r>
              <a:rPr lang="ja-JP" altLang="ja-JP" sz="2400" b="1" dirty="0"/>
              <a:t>トランセンド</a:t>
            </a:r>
            <a:r>
              <a:rPr lang="ja-JP" altLang="ja-JP" sz="2400" dirty="0"/>
              <a:t>のストーリーの他にも</a:t>
            </a:r>
            <a:r>
              <a:rPr lang="ja-JP" altLang="ja-JP" sz="2400" dirty="0" smtClean="0"/>
              <a:t>、</a:t>
            </a:r>
            <a:r>
              <a:rPr lang="ja-JP" altLang="ja-JP" sz="2400" b="1" dirty="0" smtClean="0"/>
              <a:t>「</a:t>
            </a:r>
            <a:r>
              <a:rPr lang="ja-JP" altLang="ja-JP" sz="2400" b="1" dirty="0"/>
              <a:t>私メッセージ」</a:t>
            </a:r>
            <a:r>
              <a:rPr lang="ja-JP" altLang="ja-JP" sz="2400" dirty="0"/>
              <a:t>のストーリー（「ジョニー＆パーシー」）と</a:t>
            </a:r>
            <a:r>
              <a:rPr lang="ja-JP" altLang="ja-JP" sz="2400" b="1" dirty="0"/>
              <a:t>「和解」</a:t>
            </a:r>
            <a:r>
              <a:rPr lang="ja-JP" altLang="ja-JP" sz="2400" dirty="0"/>
              <a:t>のストーリー（「鬼退治したくない桃太郎」</a:t>
            </a:r>
            <a:r>
              <a:rPr lang="ja-JP" altLang="ja-JP" sz="2400" dirty="0" smtClean="0"/>
              <a:t>）</a:t>
            </a:r>
            <a:r>
              <a:rPr lang="ja-JP" altLang="en-US" sz="2400" dirty="0" smtClean="0"/>
              <a:t>が</a:t>
            </a:r>
            <a:r>
              <a:rPr lang="ja-JP" altLang="ja-JP" sz="2400" dirty="0" smtClean="0"/>
              <a:t>ある。</a:t>
            </a:r>
            <a:endParaRPr lang="en-US" altLang="ja-JP" sz="2400" dirty="0" smtClean="0"/>
          </a:p>
          <a:p>
            <a:pPr marL="0" indent="0">
              <a:buNone/>
            </a:pPr>
            <a:r>
              <a:rPr lang="ja-JP" altLang="ja-JP" sz="2400" dirty="0" smtClean="0"/>
              <a:t>今後</a:t>
            </a:r>
            <a:r>
              <a:rPr lang="ja-JP" altLang="ja-JP" sz="2400" dirty="0"/>
              <a:t>の</a:t>
            </a:r>
            <a:r>
              <a:rPr lang="ja-JP" altLang="ja-JP" sz="2400" dirty="0" smtClean="0"/>
              <a:t>活用</a:t>
            </a:r>
            <a:r>
              <a:rPr lang="ja-JP" altLang="en-US" sz="2400" dirty="0" smtClean="0"/>
              <a:t>とその効果の検証</a:t>
            </a:r>
            <a:r>
              <a:rPr lang="ja-JP" altLang="ja-JP" sz="2400" dirty="0" smtClean="0"/>
              <a:t>が</a:t>
            </a:r>
            <a:r>
              <a:rPr lang="ja-JP" altLang="ja-JP" sz="2400" dirty="0"/>
              <a:t>期待される</a:t>
            </a:r>
            <a:r>
              <a:rPr lang="ja-JP" altLang="ja-JP" sz="2400" dirty="0" smtClean="0"/>
              <a:t>。</a:t>
            </a:r>
            <a:endParaRPr lang="ja-JP" altLang="ja-JP" sz="2400" dirty="0"/>
          </a:p>
        </p:txBody>
      </p:sp>
    </p:spTree>
    <p:extLst>
      <p:ext uri="{BB962C8B-B14F-4D97-AF65-F5344CB8AC3E}">
        <p14:creationId xmlns:p14="http://schemas.microsoft.com/office/powerpoint/2010/main" val="40389404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主な文献</a:t>
            </a:r>
            <a:endParaRPr kumimoji="1" lang="ja-JP" altLang="en-US" dirty="0"/>
          </a:p>
        </p:txBody>
      </p:sp>
      <p:sp>
        <p:nvSpPr>
          <p:cNvPr id="3" name="コンテンツ プレースホルダー 2"/>
          <p:cNvSpPr>
            <a:spLocks noGrp="1"/>
          </p:cNvSpPr>
          <p:nvPr>
            <p:ph idx="1"/>
          </p:nvPr>
        </p:nvSpPr>
        <p:spPr>
          <a:xfrm>
            <a:off x="1763688" y="1772816"/>
            <a:ext cx="7200800" cy="4824536"/>
          </a:xfrm>
        </p:spPr>
        <p:txBody>
          <a:bodyPr>
            <a:noAutofit/>
          </a:bodyPr>
          <a:lstStyle/>
          <a:p>
            <a:r>
              <a:rPr lang="ja-JP" altLang="ja-JP" sz="1800" dirty="0" smtClean="0"/>
              <a:t>南風原</a:t>
            </a:r>
            <a:r>
              <a:rPr lang="ja-JP" altLang="ja-JP" sz="1800" dirty="0"/>
              <a:t>朝和</a:t>
            </a:r>
            <a:r>
              <a:rPr lang="en-US" altLang="ja-JP" sz="1800" dirty="0"/>
              <a:t> (2010).</a:t>
            </a:r>
            <a:r>
              <a:rPr lang="ja-JP" altLang="ja-JP" sz="1800" dirty="0"/>
              <a:t>「個を重視する量的研究」『カウンセリング研究』</a:t>
            </a:r>
            <a:r>
              <a:rPr lang="en-US" altLang="ja-JP" sz="1800" dirty="0"/>
              <a:t>43</a:t>
            </a:r>
            <a:r>
              <a:rPr lang="ja-JP" altLang="ja-JP" sz="1800" dirty="0"/>
              <a:t>巻，</a:t>
            </a:r>
            <a:r>
              <a:rPr lang="en-US" altLang="ja-JP" sz="1800" dirty="0"/>
              <a:t>303-307</a:t>
            </a:r>
            <a:r>
              <a:rPr lang="ja-JP" altLang="ja-JP" sz="1800" dirty="0"/>
              <a:t>頁。</a:t>
            </a:r>
          </a:p>
          <a:p>
            <a:r>
              <a:rPr lang="ja-JP" altLang="ja-JP" sz="1800" dirty="0"/>
              <a:t>平和教育アニメーションプロジェクト</a:t>
            </a:r>
            <a:r>
              <a:rPr lang="en-US" altLang="ja-JP" sz="1800" dirty="0"/>
              <a:t> (2012). </a:t>
            </a:r>
            <a:r>
              <a:rPr lang="ja-JP" altLang="ja-JP" sz="1800" dirty="0"/>
              <a:t>『みんなが</a:t>
            </a:r>
            <a:r>
              <a:rPr lang="en-US" altLang="ja-JP" sz="1800" dirty="0"/>
              <a:t>Happy</a:t>
            </a:r>
            <a:r>
              <a:rPr lang="ja-JP" altLang="ja-JP" sz="1800" dirty="0"/>
              <a:t>になる方法―関係をよくする３つの理論』平和文化。</a:t>
            </a:r>
          </a:p>
          <a:p>
            <a:r>
              <a:rPr lang="ja-JP" altLang="ja-JP" sz="1800" dirty="0"/>
              <a:t>いとうたけひこ・水野修次郎・井上孝代</a:t>
            </a:r>
            <a:r>
              <a:rPr lang="en-US" altLang="ja-JP" sz="1800" dirty="0"/>
              <a:t> (2010). </a:t>
            </a:r>
            <a:r>
              <a:rPr lang="ja-JP" altLang="ja-JP" sz="1800" dirty="0"/>
              <a:t>「紛争解決法としてのピア・メディエーション</a:t>
            </a:r>
            <a:r>
              <a:rPr lang="en-US" altLang="ja-JP" sz="1800" dirty="0"/>
              <a:t>: </a:t>
            </a:r>
            <a:r>
              <a:rPr lang="ja-JP" altLang="ja-JP" sz="1800" dirty="0"/>
              <a:t>関西</a:t>
            </a:r>
            <a:r>
              <a:rPr lang="en-US" altLang="ja-JP" sz="1800" dirty="0"/>
              <a:t>M</a:t>
            </a:r>
            <a:r>
              <a:rPr lang="ja-JP" altLang="ja-JP" sz="1800" dirty="0"/>
              <a:t>高校での取り組み」『トランセンド研究』</a:t>
            </a:r>
            <a:r>
              <a:rPr lang="en-US" altLang="ja-JP" sz="1800" dirty="0"/>
              <a:t> 8</a:t>
            </a:r>
            <a:r>
              <a:rPr lang="ja-JP" altLang="ja-JP" sz="1800" dirty="0"/>
              <a:t>巻</a:t>
            </a:r>
            <a:r>
              <a:rPr lang="en-US" altLang="ja-JP" sz="1800" dirty="0"/>
              <a:t>2</a:t>
            </a:r>
            <a:r>
              <a:rPr lang="ja-JP" altLang="ja-JP" sz="1800" dirty="0"/>
              <a:t>号　</a:t>
            </a:r>
            <a:r>
              <a:rPr lang="en-US" altLang="ja-JP" sz="1800" dirty="0"/>
              <a:t>70-75</a:t>
            </a:r>
            <a:r>
              <a:rPr lang="ja-JP" altLang="ja-JP" sz="1800" dirty="0"/>
              <a:t>頁。</a:t>
            </a:r>
          </a:p>
          <a:p>
            <a:r>
              <a:rPr lang="ja-JP" altLang="ja-JP" sz="1800" dirty="0"/>
              <a:t>大久保街亜・岡田謙介</a:t>
            </a:r>
            <a:r>
              <a:rPr lang="en-US" altLang="ja-JP" sz="1800" dirty="0"/>
              <a:t> (2012). </a:t>
            </a:r>
            <a:r>
              <a:rPr lang="ja-JP" altLang="ja-JP" sz="1800" dirty="0"/>
              <a:t>『伝えるための心理統計：効果量・信頼区間。検定力』　草書房　</a:t>
            </a:r>
            <a:r>
              <a:rPr lang="en-US" altLang="ja-JP" sz="1800" dirty="0"/>
              <a:t>94-96</a:t>
            </a:r>
            <a:r>
              <a:rPr lang="ja-JP" altLang="ja-JP" sz="1800" dirty="0"/>
              <a:t>頁。</a:t>
            </a:r>
          </a:p>
          <a:p>
            <a:r>
              <a:rPr lang="ja-JP" altLang="ja-JP" sz="1800" dirty="0"/>
              <a:t>杉田明宏・いとうたけひこ・井上孝代</a:t>
            </a:r>
            <a:r>
              <a:rPr lang="en-US" altLang="ja-JP" sz="1800" dirty="0"/>
              <a:t>(2012). </a:t>
            </a:r>
            <a:r>
              <a:rPr lang="ja-JP" altLang="ja-JP" sz="1800" dirty="0"/>
              <a:t>「アニメ『みんなが</a:t>
            </a:r>
            <a:r>
              <a:rPr lang="en-US" altLang="ja-JP" sz="1800" dirty="0"/>
              <a:t>Happy</a:t>
            </a:r>
            <a:r>
              <a:rPr lang="ja-JP" altLang="ja-JP" sz="1800" dirty="0"/>
              <a:t>になる方法』を用いた紛争解決教育：大学新入生講座「アニメで学ぶ対立の解決」におけるコンフリクト対処スタイルの変化」　『トランセンド研究』 </a:t>
            </a:r>
            <a:r>
              <a:rPr lang="en-US" altLang="ja-JP" sz="1800" dirty="0"/>
              <a:t>10</a:t>
            </a:r>
            <a:r>
              <a:rPr lang="ja-JP" altLang="ja-JP" sz="1800" dirty="0"/>
              <a:t>巻</a:t>
            </a:r>
            <a:r>
              <a:rPr lang="en-US" altLang="ja-JP" sz="1800" dirty="0"/>
              <a:t>1</a:t>
            </a:r>
            <a:r>
              <a:rPr lang="ja-JP" altLang="ja-JP" sz="1800" dirty="0" smtClean="0"/>
              <a:t>号</a:t>
            </a:r>
            <a:r>
              <a:rPr lang="en-US" altLang="ja-JP" sz="1800" dirty="0"/>
              <a:t> </a:t>
            </a:r>
            <a:r>
              <a:rPr lang="en-US" altLang="ja-JP" sz="1800" dirty="0" smtClean="0"/>
              <a:t> 24-33</a:t>
            </a:r>
            <a:r>
              <a:rPr lang="ja-JP" altLang="ja-JP" sz="1800" dirty="0"/>
              <a:t>頁</a:t>
            </a:r>
            <a:r>
              <a:rPr lang="ja-JP" altLang="ja-JP" sz="1800" dirty="0" smtClean="0"/>
              <a:t>。</a:t>
            </a:r>
            <a:endParaRPr lang="ja-JP" altLang="ja-JP" sz="1800" dirty="0"/>
          </a:p>
        </p:txBody>
      </p:sp>
    </p:spTree>
    <p:extLst>
      <p:ext uri="{BB962C8B-B14F-4D97-AF65-F5344CB8AC3E}">
        <p14:creationId xmlns:p14="http://schemas.microsoft.com/office/powerpoint/2010/main" val="24503602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問題と目的</a:t>
            </a:r>
            <a:endParaRPr kumimoji="1" lang="ja-JP" altLang="en-US" dirty="0"/>
          </a:p>
        </p:txBody>
      </p:sp>
      <p:sp>
        <p:nvSpPr>
          <p:cNvPr id="3" name="コンテンツ プレースホルダー 2"/>
          <p:cNvSpPr>
            <a:spLocks noGrp="1"/>
          </p:cNvSpPr>
          <p:nvPr>
            <p:ph idx="1"/>
          </p:nvPr>
        </p:nvSpPr>
        <p:spPr>
          <a:xfrm>
            <a:off x="1979712" y="1916832"/>
            <a:ext cx="6984776" cy="4536504"/>
          </a:xfrm>
        </p:spPr>
        <p:txBody>
          <a:bodyPr>
            <a:normAutofit fontScale="92500"/>
          </a:bodyPr>
          <a:lstStyle/>
          <a:p>
            <a:r>
              <a:rPr lang="ja-JP" altLang="ja-JP" sz="2600" dirty="0" smtClean="0"/>
              <a:t>著者</a:t>
            </a:r>
            <a:r>
              <a:rPr lang="ja-JP" altLang="ja-JP" sz="2600" dirty="0"/>
              <a:t>の一人（杉田）は、</a:t>
            </a:r>
            <a:r>
              <a:rPr lang="en-US" altLang="ja-JP" sz="2600" dirty="0"/>
              <a:t>2012</a:t>
            </a:r>
            <a:r>
              <a:rPr lang="ja-JP" altLang="ja-JP" sz="2600" dirty="0"/>
              <a:t>年度の大学新入生の入学ガイダンスにおける入門講座として行ったワークショップ形式の平和教育として、大学新入生講座『アニメで学ぶ対立の解決』と題するワークショップを実施した。</a:t>
            </a:r>
          </a:p>
          <a:p>
            <a:r>
              <a:rPr lang="ja-JP" altLang="ja-JP" sz="2600" dirty="0" smtClean="0"/>
              <a:t>本研究</a:t>
            </a:r>
            <a:r>
              <a:rPr lang="ja-JP" altLang="ja-JP" sz="2600" dirty="0"/>
              <a:t>では、大学新入生講座の内容について説明し、事前事後のテストの比較により教育効果を検証し、最後に総合的な考察を行う。具体的には</a:t>
            </a:r>
            <a:r>
              <a:rPr lang="ja-JP" altLang="ja-JP" sz="2600" dirty="0" smtClean="0"/>
              <a:t>、平和</a:t>
            </a:r>
            <a:r>
              <a:rPr lang="ja-JP" altLang="ja-JP" sz="2600" dirty="0"/>
              <a:t>教育</a:t>
            </a:r>
            <a:r>
              <a:rPr lang="ja-JP" altLang="ja-JP" sz="2600" dirty="0" smtClean="0"/>
              <a:t>アニメーション</a:t>
            </a:r>
            <a:r>
              <a:rPr lang="ja-JP" altLang="en-US" sz="2600" b="1" dirty="0" smtClean="0"/>
              <a:t>「みんなが</a:t>
            </a:r>
            <a:r>
              <a:rPr lang="en-US" altLang="ja-JP" sz="2600" b="1" dirty="0" smtClean="0"/>
              <a:t>Happy</a:t>
            </a:r>
            <a:r>
              <a:rPr lang="ja-JP" altLang="en-US" sz="2600" b="1" dirty="0" smtClean="0"/>
              <a:t>になる方法</a:t>
            </a:r>
            <a:r>
              <a:rPr lang="ja-JP" altLang="ja-JP" sz="2600" b="1" dirty="0" smtClean="0"/>
              <a:t>」</a:t>
            </a:r>
            <a:r>
              <a:rPr lang="ja-JP" altLang="ja-JP" sz="2600" dirty="0"/>
              <a:t>の視聴に</a:t>
            </a:r>
            <a:r>
              <a:rPr lang="ja-JP" altLang="ja-JP" sz="2600" dirty="0" smtClean="0"/>
              <a:t>よ</a:t>
            </a:r>
            <a:r>
              <a:rPr lang="ja-JP" altLang="en-US" sz="2600" dirty="0" smtClean="0"/>
              <a:t>る</a:t>
            </a:r>
            <a:r>
              <a:rPr lang="ja-JP" altLang="ja-JP" sz="2600" dirty="0" smtClean="0"/>
              <a:t>コンフリクト</a:t>
            </a:r>
            <a:r>
              <a:rPr lang="ja-JP" altLang="ja-JP" sz="2600" dirty="0"/>
              <a:t>対処スタイルの変容を測定した</a:t>
            </a:r>
            <a:r>
              <a:rPr lang="ja-JP" altLang="ja-JP" dirty="0"/>
              <a:t>。</a:t>
            </a:r>
            <a:endParaRPr kumimoji="1" lang="ja-JP" altLang="en-US" dirty="0"/>
          </a:p>
        </p:txBody>
      </p:sp>
    </p:spTree>
    <p:extLst>
      <p:ext uri="{BB962C8B-B14F-4D97-AF65-F5344CB8AC3E}">
        <p14:creationId xmlns:p14="http://schemas.microsoft.com/office/powerpoint/2010/main" val="38790650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方法</a:t>
            </a:r>
            <a:r>
              <a:rPr kumimoji="1" lang="en-US" altLang="ja-JP" dirty="0" smtClean="0"/>
              <a:t>(1)</a:t>
            </a:r>
            <a:endParaRPr kumimoji="1" lang="ja-JP" altLang="en-US" dirty="0"/>
          </a:p>
        </p:txBody>
      </p:sp>
      <p:sp>
        <p:nvSpPr>
          <p:cNvPr id="3" name="コンテンツ プレースホルダー 2"/>
          <p:cNvSpPr>
            <a:spLocks noGrp="1"/>
          </p:cNvSpPr>
          <p:nvPr>
            <p:ph idx="1"/>
          </p:nvPr>
        </p:nvSpPr>
        <p:spPr>
          <a:xfrm>
            <a:off x="1979712" y="1844824"/>
            <a:ext cx="6984776" cy="4608512"/>
          </a:xfrm>
        </p:spPr>
        <p:txBody>
          <a:bodyPr>
            <a:normAutofit/>
          </a:bodyPr>
          <a:lstStyle/>
          <a:p>
            <a:r>
              <a:rPr lang="ja-JP" altLang="ja-JP" sz="2400" b="1" dirty="0" smtClean="0"/>
              <a:t>教育</a:t>
            </a:r>
            <a:r>
              <a:rPr lang="ja-JP" altLang="ja-JP" sz="2400" b="1" dirty="0"/>
              <a:t>の場と対象：　</a:t>
            </a:r>
            <a:r>
              <a:rPr lang="en-US" altLang="ja-JP" sz="2400" dirty="0"/>
              <a:t>2012</a:t>
            </a:r>
            <a:r>
              <a:rPr lang="ja-JP" altLang="ja-JP" sz="2400" dirty="0"/>
              <a:t>年</a:t>
            </a:r>
            <a:r>
              <a:rPr lang="en-US" altLang="ja-JP" sz="2400" dirty="0"/>
              <a:t>4</a:t>
            </a:r>
            <a:r>
              <a:rPr lang="ja-JP" altLang="ja-JP" sz="2400" dirty="0"/>
              <a:t>月</a:t>
            </a:r>
            <a:r>
              <a:rPr lang="en-US" altLang="ja-JP" sz="2400" dirty="0"/>
              <a:t>14</a:t>
            </a:r>
            <a:r>
              <a:rPr lang="ja-JP" altLang="ja-JP" sz="2400" dirty="0"/>
              <a:t>日、国立女性教育会館の研修室を会場に実施された</a:t>
            </a:r>
            <a:r>
              <a:rPr lang="en-US" altLang="ja-JP" sz="2400" dirty="0"/>
              <a:t>D</a:t>
            </a:r>
            <a:r>
              <a:rPr lang="ja-JP" altLang="ja-JP" sz="2400" dirty="0"/>
              <a:t>大学文学部教育学科の新入生オリエンテーション合宿体験講座において、受講生</a:t>
            </a:r>
            <a:r>
              <a:rPr lang="en-US" altLang="ja-JP" sz="2400" dirty="0"/>
              <a:t>71</a:t>
            </a:r>
            <a:r>
              <a:rPr lang="ja-JP" altLang="ja-JP" sz="2400" dirty="0"/>
              <a:t>人（男</a:t>
            </a:r>
            <a:r>
              <a:rPr lang="en-US" altLang="ja-JP" sz="2400" dirty="0"/>
              <a:t>27</a:t>
            </a:r>
            <a:r>
              <a:rPr lang="ja-JP" altLang="ja-JP" sz="2400" dirty="0"/>
              <a:t>人、女</a:t>
            </a:r>
            <a:r>
              <a:rPr lang="en-US" altLang="ja-JP" sz="2400" dirty="0"/>
              <a:t>44</a:t>
            </a:r>
            <a:r>
              <a:rPr lang="ja-JP" altLang="ja-JP" sz="2400" dirty="0"/>
              <a:t>人）に対してワークショップ形式の入門講座を実施。</a:t>
            </a:r>
          </a:p>
          <a:p>
            <a:r>
              <a:rPr lang="ja-JP" altLang="ja-JP" sz="2400" b="1" dirty="0" smtClean="0"/>
              <a:t>実施</a:t>
            </a:r>
            <a:r>
              <a:rPr lang="ja-JP" altLang="ja-JP" sz="2400" b="1" dirty="0"/>
              <a:t>手順：　</a:t>
            </a:r>
            <a:r>
              <a:rPr lang="en-US" altLang="ja-JP" sz="2400" dirty="0"/>
              <a:t>50</a:t>
            </a:r>
            <a:r>
              <a:rPr lang="ja-JP" altLang="ja-JP" sz="2400" dirty="0"/>
              <a:t>分の体験</a:t>
            </a:r>
            <a:r>
              <a:rPr lang="ja-JP" altLang="ja-JP" sz="2400" dirty="0" smtClean="0"/>
              <a:t>講座</a:t>
            </a:r>
            <a:r>
              <a:rPr lang="en-US" altLang="ja-JP" sz="2400" dirty="0" smtClean="0"/>
              <a:t>2</a:t>
            </a:r>
            <a:r>
              <a:rPr lang="ja-JP" altLang="en-US" sz="2400" dirty="0" smtClean="0"/>
              <a:t>クラス</a:t>
            </a:r>
            <a:r>
              <a:rPr lang="ja-JP" altLang="ja-JP" sz="2400" dirty="0" smtClean="0"/>
              <a:t>に</a:t>
            </a:r>
            <a:r>
              <a:rPr lang="ja-JP" altLang="ja-JP" sz="2400" dirty="0"/>
              <a:t>おいて、事前テスト（アンケート</a:t>
            </a:r>
            <a:r>
              <a:rPr lang="en-US" altLang="ja-JP" sz="2400" dirty="0"/>
              <a:t>A</a:t>
            </a:r>
            <a:r>
              <a:rPr lang="ja-JP" altLang="ja-JP" sz="2400" dirty="0"/>
              <a:t>）→</a:t>
            </a:r>
            <a:r>
              <a:rPr lang="en-US" altLang="ja-JP" sz="2400" dirty="0"/>
              <a:t>DVD</a:t>
            </a:r>
            <a:r>
              <a:rPr lang="ja-JP" altLang="ja-JP" sz="2400" dirty="0"/>
              <a:t>前半視聴→ミニ討論→後半視聴→ミニ討論→事後テスト（アンケート</a:t>
            </a:r>
            <a:r>
              <a:rPr lang="en-US" altLang="ja-JP" sz="2400" dirty="0"/>
              <a:t>B</a:t>
            </a:r>
            <a:r>
              <a:rPr lang="ja-JP" altLang="ja-JP" sz="2400" dirty="0"/>
              <a:t>）という手順で実施した。</a:t>
            </a:r>
          </a:p>
          <a:p>
            <a:pPr marL="0" indent="0">
              <a:buNone/>
            </a:pPr>
            <a:r>
              <a:rPr lang="en-US" altLang="ja-JP" sz="2400" b="1" dirty="0" smtClean="0">
                <a:solidFill>
                  <a:srgbClr val="FF0000"/>
                </a:solidFill>
              </a:rPr>
              <a:t>      </a:t>
            </a:r>
            <a:r>
              <a:rPr lang="ja-JP" altLang="ja-JP" sz="2400" b="1" dirty="0" smtClean="0"/>
              <a:t>★</a:t>
            </a:r>
            <a:r>
              <a:rPr lang="ja-JP" altLang="ja-JP" sz="2400" b="1" dirty="0"/>
              <a:t>表１参照</a:t>
            </a:r>
            <a:endParaRPr lang="ja-JP" altLang="ja-JP" sz="2400" dirty="0"/>
          </a:p>
          <a:p>
            <a:endParaRPr kumimoji="1" lang="ja-JP" altLang="en-US" sz="2400" dirty="0"/>
          </a:p>
        </p:txBody>
      </p:sp>
    </p:spTree>
    <p:extLst>
      <p:ext uri="{BB962C8B-B14F-4D97-AF65-F5344CB8AC3E}">
        <p14:creationId xmlns:p14="http://schemas.microsoft.com/office/powerpoint/2010/main" val="33031438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411760" y="548680"/>
            <a:ext cx="6248400" cy="1143000"/>
          </a:xfrm>
        </p:spPr>
        <p:txBody>
          <a:bodyPr>
            <a:normAutofit fontScale="90000"/>
          </a:bodyPr>
          <a:lstStyle/>
          <a:p>
            <a:r>
              <a:rPr lang="ja-JP" altLang="en-US" dirty="0" smtClean="0"/>
              <a:t>方法</a:t>
            </a:r>
            <a:r>
              <a:rPr lang="en-US" altLang="ja-JP" dirty="0" smtClean="0"/>
              <a:t>(1)-2</a:t>
            </a:r>
            <a:br>
              <a:rPr lang="en-US" altLang="ja-JP" dirty="0" smtClean="0"/>
            </a:br>
            <a:r>
              <a:rPr lang="ja-JP" altLang="ja-JP" sz="2200" b="1" dirty="0"/>
              <a:t>表１　新入生オリエンテーション合宿体験講座</a:t>
            </a:r>
            <a:r>
              <a:rPr lang="ja-JP" altLang="ja-JP" sz="2200" dirty="0"/>
              <a:t/>
            </a:r>
            <a:br>
              <a:rPr lang="ja-JP" altLang="ja-JP" sz="2200" dirty="0"/>
            </a:br>
            <a:r>
              <a:rPr lang="ja-JP" altLang="ja-JP" sz="2200" b="1" dirty="0"/>
              <a:t>『アニメで学ぶ対立の解決』の実施手順</a:t>
            </a:r>
            <a:r>
              <a:rPr lang="ja-JP" altLang="ja-JP" dirty="0"/>
              <a:t/>
            </a:r>
            <a:br>
              <a:rPr lang="ja-JP" altLang="ja-JP" dirty="0"/>
            </a:b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185604896"/>
              </p:ext>
            </p:extLst>
          </p:nvPr>
        </p:nvGraphicFramePr>
        <p:xfrm>
          <a:off x="1992612" y="2132856"/>
          <a:ext cx="7128793" cy="4536505"/>
        </p:xfrm>
        <a:graphic>
          <a:graphicData uri="http://schemas.openxmlformats.org/drawingml/2006/table">
            <a:tbl>
              <a:tblPr firstRow="1" firstCol="1" bandRow="1"/>
              <a:tblGrid>
                <a:gridCol w="1410907"/>
                <a:gridCol w="965357"/>
                <a:gridCol w="4598049"/>
                <a:gridCol w="154480"/>
              </a:tblGrid>
              <a:tr h="575050">
                <a:tc>
                  <a:txBody>
                    <a:bodyPr/>
                    <a:lstStyle/>
                    <a:p>
                      <a:pPr algn="just">
                        <a:spcAft>
                          <a:spcPts val="0"/>
                        </a:spcAft>
                      </a:pPr>
                      <a:r>
                        <a:rPr lang="ja-JP" altLang="en-US" sz="1800" b="1" kern="100" dirty="0" smtClean="0">
                          <a:effectLst/>
                          <a:latin typeface="HG丸ｺﾞｼｯｸM-PRO" pitchFamily="50" charset="-128"/>
                          <a:ea typeface="HG丸ｺﾞｼｯｸM-PRO" pitchFamily="50" charset="-128"/>
                          <a:cs typeface="Times New Roman"/>
                        </a:rPr>
                        <a:t>事前テスト</a:t>
                      </a:r>
                      <a:endParaRPr lang="ja-JP" sz="1800" b="1" kern="100" dirty="0">
                        <a:effectLst/>
                        <a:latin typeface="HG丸ｺﾞｼｯｸM-PRO" pitchFamily="50" charset="-128"/>
                        <a:ea typeface="HG丸ｺﾞｼｯｸM-PRO" pitchFamily="50" charset="-128"/>
                        <a:cs typeface="Times New Roman"/>
                      </a:endParaRPr>
                    </a:p>
                  </a:txBody>
                  <a:tcPr marL="64540" marR="64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800" b="1" kern="100" dirty="0">
                          <a:effectLst/>
                          <a:latin typeface="HG丸ｺﾞｼｯｸM-PRO"/>
                          <a:ea typeface="ＭＳ 明朝"/>
                          <a:cs typeface="Courier New"/>
                        </a:rPr>
                        <a:t>5</a:t>
                      </a:r>
                      <a:r>
                        <a:rPr lang="ja-JP" sz="1800" b="1" kern="100" dirty="0">
                          <a:effectLst/>
                          <a:latin typeface="Century"/>
                          <a:ea typeface="HG丸ｺﾞｼｯｸM-PRO"/>
                          <a:cs typeface="Courier New"/>
                        </a:rPr>
                        <a:t>分</a:t>
                      </a:r>
                      <a:endParaRPr lang="ja-JP" sz="1400" kern="100" dirty="0">
                        <a:effectLst/>
                        <a:latin typeface="Century"/>
                        <a:ea typeface="ＭＳ 明朝"/>
                        <a:cs typeface="Times New Roman"/>
                      </a:endParaRPr>
                    </a:p>
                  </a:txBody>
                  <a:tcPr marL="64540" marR="64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Font typeface="+mj-ea"/>
                        <a:buAutoNum type="circleNumDbPlain"/>
                      </a:pPr>
                      <a:r>
                        <a:rPr lang="ja-JP" sz="1800" b="1" kern="100" dirty="0">
                          <a:effectLst/>
                          <a:latin typeface="Century"/>
                          <a:ea typeface="HG丸ｺﾞｼｯｸM-PRO"/>
                          <a:cs typeface="Courier New"/>
                        </a:rPr>
                        <a:t>インストラクション</a:t>
                      </a:r>
                      <a:endParaRPr lang="ja-JP" sz="1400" kern="100" dirty="0">
                        <a:effectLst/>
                        <a:latin typeface="Century"/>
                        <a:ea typeface="ＭＳ 明朝"/>
                        <a:cs typeface="Times New Roman"/>
                      </a:endParaRPr>
                    </a:p>
                    <a:p>
                      <a:pPr marL="342900" lvl="0" indent="-342900" algn="just">
                        <a:spcAft>
                          <a:spcPts val="0"/>
                        </a:spcAft>
                        <a:buFont typeface="+mj-ea"/>
                        <a:buAutoNum type="circleNumDbPlain"/>
                      </a:pPr>
                      <a:r>
                        <a:rPr lang="ja-JP" altLang="en-US" sz="1800" b="1" kern="100" dirty="0" smtClean="0">
                          <a:effectLst/>
                          <a:latin typeface="Century"/>
                          <a:ea typeface="HG丸ｺﾞｼｯｸM-PRO"/>
                          <a:cs typeface="Courier New"/>
                        </a:rPr>
                        <a:t>アンケート</a:t>
                      </a:r>
                      <a:r>
                        <a:rPr lang="en-US" altLang="ja-JP" sz="1800" b="1" kern="100" dirty="0" smtClean="0">
                          <a:effectLst/>
                          <a:latin typeface="Century"/>
                          <a:ea typeface="HG丸ｺﾞｼｯｸM-PRO"/>
                          <a:cs typeface="Courier New"/>
                        </a:rPr>
                        <a:t>A</a:t>
                      </a:r>
                      <a:r>
                        <a:rPr lang="ja-JP" altLang="en-US" sz="1800" b="1" kern="100" dirty="0" smtClean="0">
                          <a:effectLst/>
                          <a:latin typeface="Century"/>
                          <a:ea typeface="HG丸ｺﾞｼｯｸM-PRO"/>
                          <a:cs typeface="Courier New"/>
                        </a:rPr>
                        <a:t>　</a:t>
                      </a:r>
                      <a:r>
                        <a:rPr lang="ja-JP" sz="1800" b="1" kern="100" dirty="0" smtClean="0">
                          <a:effectLst/>
                          <a:latin typeface="Century"/>
                          <a:ea typeface="HG丸ｺﾞｼｯｸM-PRO"/>
                          <a:cs typeface="Courier New"/>
                        </a:rPr>
                        <a:t>各自</a:t>
                      </a:r>
                      <a:r>
                        <a:rPr lang="ja-JP" sz="1800" b="1" kern="100" dirty="0">
                          <a:effectLst/>
                          <a:latin typeface="Century"/>
                          <a:ea typeface="HG丸ｺﾞｼｯｸM-PRO"/>
                          <a:cs typeface="Courier New"/>
                        </a:rPr>
                        <a:t>記入</a:t>
                      </a:r>
                      <a:endParaRPr lang="ja-JP" sz="1400" kern="100" dirty="0">
                        <a:effectLst/>
                        <a:latin typeface="Century"/>
                        <a:ea typeface="ＭＳ 明朝"/>
                        <a:cs typeface="Times New Roman"/>
                      </a:endParaRPr>
                    </a:p>
                  </a:txBody>
                  <a:tcPr marL="64540" marR="64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00" kern="100" dirty="0">
                        <a:effectLst/>
                        <a:latin typeface="Century"/>
                        <a:ea typeface="ＭＳ 明朝"/>
                        <a:cs typeface="Times New Roman"/>
                      </a:endParaRPr>
                    </a:p>
                  </a:txBody>
                  <a:tcPr marL="64540" marR="64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3830">
                <a:tc>
                  <a:txBody>
                    <a:bodyPr/>
                    <a:lstStyle/>
                    <a:p>
                      <a:pPr algn="just">
                        <a:spcAft>
                          <a:spcPts val="0"/>
                        </a:spcAft>
                      </a:pPr>
                      <a:r>
                        <a:rPr lang="en-US" sz="1800" b="1" kern="100" dirty="0">
                          <a:solidFill>
                            <a:srgbClr val="FF0000"/>
                          </a:solidFill>
                          <a:effectLst/>
                          <a:latin typeface="HG丸ｺﾞｼｯｸM-PRO"/>
                          <a:ea typeface="ＭＳ 明朝"/>
                          <a:cs typeface="Courier New"/>
                        </a:rPr>
                        <a:t>DVD</a:t>
                      </a:r>
                      <a:r>
                        <a:rPr lang="ja-JP" sz="1800" b="1" kern="100" dirty="0" smtClean="0">
                          <a:solidFill>
                            <a:srgbClr val="FF0000"/>
                          </a:solidFill>
                          <a:effectLst/>
                          <a:latin typeface="Century"/>
                          <a:ea typeface="HG丸ｺﾞｼｯｸM-PRO"/>
                          <a:cs typeface="Courier New"/>
                        </a:rPr>
                        <a:t>視聴</a:t>
                      </a:r>
                      <a:r>
                        <a:rPr lang="en-US" altLang="ja-JP" sz="1800" b="1" kern="100" dirty="0" smtClean="0">
                          <a:solidFill>
                            <a:srgbClr val="FF0000"/>
                          </a:solidFill>
                          <a:effectLst/>
                          <a:latin typeface="Century"/>
                          <a:ea typeface="HG丸ｺﾞｼｯｸM-PRO"/>
                          <a:cs typeface="Courier New"/>
                        </a:rPr>
                        <a:t>:</a:t>
                      </a:r>
                      <a:endParaRPr lang="ja-JP" sz="1400" kern="100" dirty="0">
                        <a:effectLst/>
                        <a:latin typeface="Century"/>
                        <a:ea typeface="ＭＳ 明朝"/>
                        <a:cs typeface="Times New Roman"/>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800" b="1" kern="100" dirty="0" smtClean="0">
                          <a:solidFill>
                            <a:srgbClr val="FF0000"/>
                          </a:solidFill>
                          <a:effectLst/>
                          <a:latin typeface="Century"/>
                          <a:ea typeface="ＭＳ 明朝"/>
                          <a:cs typeface="Courier New"/>
                        </a:rPr>
                        <a:t>「</a:t>
                      </a:r>
                      <a:r>
                        <a:rPr lang="en-US" altLang="ja-JP" sz="1800" b="1" kern="100" dirty="0" smtClean="0">
                          <a:solidFill>
                            <a:srgbClr val="FF0000"/>
                          </a:solidFill>
                          <a:effectLst/>
                          <a:latin typeface="Century"/>
                          <a:ea typeface="ＭＳ 明朝"/>
                          <a:cs typeface="Courier New"/>
                        </a:rPr>
                        <a:t>Chapter3</a:t>
                      </a:r>
                    </a:p>
                    <a:p>
                      <a:pPr marL="0" marR="0" indent="0" algn="just" defTabSz="914400" rtl="0" eaLnBrk="1" fontAlgn="auto" latinLnBrk="0" hangingPunct="1">
                        <a:lnSpc>
                          <a:spcPct val="100000"/>
                        </a:lnSpc>
                        <a:spcBef>
                          <a:spcPts val="0"/>
                        </a:spcBef>
                        <a:spcAft>
                          <a:spcPts val="0"/>
                        </a:spcAft>
                        <a:buClrTx/>
                        <a:buSzTx/>
                        <a:buFontTx/>
                        <a:buNone/>
                        <a:tabLst/>
                        <a:defRPr/>
                      </a:pPr>
                      <a:r>
                        <a:rPr lang="en-US" altLang="ja-JP" sz="1800" b="1" kern="100" dirty="0" smtClean="0">
                          <a:solidFill>
                            <a:srgbClr val="FF0000"/>
                          </a:solidFill>
                          <a:effectLst/>
                          <a:latin typeface="Century"/>
                          <a:ea typeface="ＭＳ 明朝"/>
                          <a:cs typeface="Courier New"/>
                        </a:rPr>
                        <a:t>Happy</a:t>
                      </a:r>
                      <a:r>
                        <a:rPr lang="ja-JP" altLang="ja-JP" sz="1800" b="1" kern="100" dirty="0" smtClean="0">
                          <a:solidFill>
                            <a:srgbClr val="FF0000"/>
                          </a:solidFill>
                          <a:effectLst/>
                          <a:latin typeface="Century"/>
                          <a:ea typeface="ＭＳ 明朝"/>
                          <a:cs typeface="Courier New"/>
                        </a:rPr>
                        <a:t>になる５つの方法」</a:t>
                      </a:r>
                      <a:endParaRPr lang="ja-JP" altLang="ja-JP" sz="1400" kern="100" dirty="0" smtClean="0">
                        <a:effectLst/>
                        <a:latin typeface="Century"/>
                        <a:ea typeface="ＭＳ 明朝"/>
                        <a:cs typeface="Times New Roman"/>
                      </a:endParaRPr>
                    </a:p>
                    <a:p>
                      <a:pPr algn="just">
                        <a:spcAft>
                          <a:spcPts val="0"/>
                        </a:spcAft>
                      </a:pPr>
                      <a:endParaRPr lang="ja-JP" sz="1400" kern="100" dirty="0">
                        <a:effectLst/>
                        <a:latin typeface="Century"/>
                        <a:ea typeface="ＭＳ 明朝"/>
                        <a:cs typeface="Times New Roman"/>
                      </a:endParaRPr>
                    </a:p>
                  </a:txBody>
                  <a:tcPr marL="64540" marR="64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800" b="1" kern="100" dirty="0">
                          <a:effectLst/>
                          <a:latin typeface="HG丸ｺﾞｼｯｸM-PRO"/>
                          <a:ea typeface="ＭＳ 明朝"/>
                          <a:cs typeface="Courier New"/>
                        </a:rPr>
                        <a:t>1</a:t>
                      </a:r>
                      <a:r>
                        <a:rPr lang="ja-JP" sz="1800" b="1" kern="100" dirty="0">
                          <a:effectLst/>
                          <a:latin typeface="Century"/>
                          <a:ea typeface="HG丸ｺﾞｼｯｸM-PRO"/>
                          <a:cs typeface="Courier New"/>
                        </a:rPr>
                        <a:t>分</a:t>
                      </a:r>
                      <a:endParaRPr lang="ja-JP" sz="1400" kern="100" dirty="0">
                        <a:effectLst/>
                        <a:latin typeface="Century"/>
                        <a:ea typeface="ＭＳ 明朝"/>
                        <a:cs typeface="Times New Roman"/>
                      </a:endParaRPr>
                    </a:p>
                    <a:p>
                      <a:pPr algn="r">
                        <a:spcAft>
                          <a:spcPts val="0"/>
                        </a:spcAft>
                      </a:pPr>
                      <a:r>
                        <a:rPr lang="en-US" sz="1800" b="1" kern="100" dirty="0">
                          <a:effectLst/>
                          <a:latin typeface="HG丸ｺﾞｼｯｸM-PRO"/>
                          <a:ea typeface="ＭＳ 明朝"/>
                          <a:cs typeface="Courier New"/>
                        </a:rPr>
                        <a:t>46</a:t>
                      </a:r>
                      <a:r>
                        <a:rPr lang="ja-JP" sz="1800" b="1" kern="100" dirty="0">
                          <a:effectLst/>
                          <a:latin typeface="Century"/>
                          <a:ea typeface="HG丸ｺﾞｼｯｸM-PRO"/>
                          <a:cs typeface="Courier New"/>
                        </a:rPr>
                        <a:t>秒</a:t>
                      </a:r>
                      <a:endParaRPr lang="ja-JP" sz="1400" kern="100" dirty="0">
                        <a:effectLst/>
                        <a:latin typeface="Century"/>
                        <a:ea typeface="ＭＳ 明朝"/>
                        <a:cs typeface="Times New Roman"/>
                      </a:endParaRPr>
                    </a:p>
                    <a:p>
                      <a:pPr algn="r">
                        <a:spcAft>
                          <a:spcPts val="0"/>
                        </a:spcAft>
                      </a:pPr>
                      <a:endParaRPr lang="en-US" sz="1800" b="1" kern="100" dirty="0" smtClean="0">
                        <a:effectLst/>
                        <a:latin typeface="HG丸ｺﾞｼｯｸM-PRO"/>
                        <a:ea typeface="ＭＳ 明朝"/>
                        <a:cs typeface="Courier New"/>
                      </a:endParaRPr>
                    </a:p>
                    <a:p>
                      <a:pPr algn="r">
                        <a:spcAft>
                          <a:spcPts val="0"/>
                        </a:spcAft>
                      </a:pPr>
                      <a:r>
                        <a:rPr lang="en-US" sz="1800" b="1" kern="100" dirty="0" smtClean="0">
                          <a:effectLst/>
                          <a:latin typeface="HG丸ｺﾞｼｯｸM-PRO"/>
                          <a:ea typeface="ＭＳ 明朝"/>
                          <a:cs typeface="Courier New"/>
                        </a:rPr>
                        <a:t>5</a:t>
                      </a:r>
                      <a:r>
                        <a:rPr lang="ja-JP" sz="1800" b="1" kern="100" dirty="0">
                          <a:effectLst/>
                          <a:latin typeface="Century"/>
                          <a:ea typeface="HG丸ｺﾞｼｯｸM-PRO"/>
                          <a:cs typeface="Courier New"/>
                        </a:rPr>
                        <a:t>分</a:t>
                      </a:r>
                      <a:endParaRPr lang="ja-JP" sz="1400" kern="100" dirty="0">
                        <a:effectLst/>
                        <a:latin typeface="Century"/>
                        <a:ea typeface="ＭＳ 明朝"/>
                        <a:cs typeface="Times New Roman"/>
                      </a:endParaRPr>
                    </a:p>
                    <a:p>
                      <a:pPr algn="r">
                        <a:spcAft>
                          <a:spcPts val="0"/>
                        </a:spcAft>
                      </a:pPr>
                      <a:endParaRPr lang="ja-JP" sz="1400" kern="100" dirty="0">
                        <a:effectLst/>
                        <a:latin typeface="Century"/>
                        <a:ea typeface="ＭＳ 明朝"/>
                        <a:cs typeface="Times New Roman"/>
                      </a:endParaRPr>
                    </a:p>
                    <a:p>
                      <a:pPr algn="r">
                        <a:spcAft>
                          <a:spcPts val="0"/>
                        </a:spcAft>
                      </a:pPr>
                      <a:endParaRPr lang="en-US" sz="1800" b="1" kern="100" dirty="0" smtClean="0">
                        <a:effectLst/>
                        <a:latin typeface="HG丸ｺﾞｼｯｸM-PRO"/>
                        <a:ea typeface="ＭＳ 明朝"/>
                        <a:cs typeface="Courier New"/>
                      </a:endParaRPr>
                    </a:p>
                    <a:p>
                      <a:pPr algn="r">
                        <a:spcAft>
                          <a:spcPts val="0"/>
                        </a:spcAft>
                      </a:pPr>
                      <a:endParaRPr lang="en-US" sz="1800" b="1" kern="100" dirty="0" smtClean="0">
                        <a:effectLst/>
                        <a:latin typeface="HG丸ｺﾞｼｯｸM-PRO"/>
                        <a:ea typeface="ＭＳ 明朝"/>
                        <a:cs typeface="Courier New"/>
                      </a:endParaRPr>
                    </a:p>
                    <a:p>
                      <a:pPr algn="r">
                        <a:spcAft>
                          <a:spcPts val="0"/>
                        </a:spcAft>
                      </a:pPr>
                      <a:r>
                        <a:rPr lang="en-US" sz="1800" b="1" kern="100" dirty="0" smtClean="0">
                          <a:effectLst/>
                          <a:latin typeface="HG丸ｺﾞｼｯｸM-PRO"/>
                          <a:ea typeface="ＭＳ 明朝"/>
                          <a:cs typeface="Courier New"/>
                        </a:rPr>
                        <a:t>4</a:t>
                      </a:r>
                      <a:r>
                        <a:rPr lang="ja-JP" sz="1800" b="1" kern="100" dirty="0">
                          <a:effectLst/>
                          <a:latin typeface="Century"/>
                          <a:ea typeface="HG丸ｺﾞｼｯｸM-PRO"/>
                          <a:cs typeface="Courier New"/>
                        </a:rPr>
                        <a:t>分</a:t>
                      </a:r>
                      <a:endParaRPr lang="ja-JP" sz="1400" kern="100" dirty="0">
                        <a:effectLst/>
                        <a:latin typeface="Century"/>
                        <a:ea typeface="ＭＳ 明朝"/>
                        <a:cs typeface="Times New Roman"/>
                      </a:endParaRPr>
                    </a:p>
                    <a:p>
                      <a:pPr algn="r">
                        <a:spcAft>
                          <a:spcPts val="0"/>
                        </a:spcAft>
                      </a:pPr>
                      <a:r>
                        <a:rPr lang="en-US" sz="1800" b="1" kern="100" dirty="0">
                          <a:effectLst/>
                          <a:latin typeface="HG丸ｺﾞｼｯｸM-PRO"/>
                          <a:ea typeface="ＭＳ 明朝"/>
                          <a:cs typeface="Courier New"/>
                        </a:rPr>
                        <a:t>49</a:t>
                      </a:r>
                      <a:r>
                        <a:rPr lang="ja-JP" sz="1800" b="1" kern="100" dirty="0">
                          <a:effectLst/>
                          <a:latin typeface="Century"/>
                          <a:ea typeface="HG丸ｺﾞｼｯｸM-PRO"/>
                          <a:cs typeface="Courier New"/>
                        </a:rPr>
                        <a:t>秒</a:t>
                      </a:r>
                      <a:endParaRPr lang="ja-JP" sz="1400" kern="100" dirty="0">
                        <a:effectLst/>
                        <a:latin typeface="Century"/>
                        <a:ea typeface="ＭＳ 明朝"/>
                        <a:cs typeface="Times New Roman"/>
                      </a:endParaRPr>
                    </a:p>
                  </a:txBody>
                  <a:tcPr marL="64540" marR="64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Font typeface="+mj-ea"/>
                        <a:buAutoNum type="circleNumDbPlain"/>
                      </a:pPr>
                      <a:r>
                        <a:rPr lang="ja-JP" sz="1800" b="1" kern="100" dirty="0">
                          <a:solidFill>
                            <a:srgbClr val="FF0000"/>
                          </a:solidFill>
                          <a:effectLst/>
                          <a:latin typeface="Century"/>
                          <a:ea typeface="HG丸ｺﾞｼｯｸM-PRO"/>
                          <a:cs typeface="Courier New"/>
                        </a:rPr>
                        <a:t>前半視聴</a:t>
                      </a:r>
                      <a:endParaRPr lang="ja-JP" sz="1400" kern="100" dirty="0">
                        <a:effectLst/>
                        <a:latin typeface="Century"/>
                        <a:ea typeface="ＭＳ 明朝"/>
                        <a:cs typeface="Times New Roman"/>
                      </a:endParaRPr>
                    </a:p>
                    <a:p>
                      <a:pPr algn="just">
                        <a:spcAft>
                          <a:spcPts val="0"/>
                        </a:spcAft>
                      </a:pPr>
                      <a:r>
                        <a:rPr lang="ja-JP" sz="1800" b="1" kern="100" dirty="0">
                          <a:effectLst/>
                          <a:latin typeface="Century"/>
                          <a:ea typeface="HG丸ｺﾞｼｯｸM-PRO"/>
                          <a:cs typeface="Courier New"/>
                        </a:rPr>
                        <a:t>・</a:t>
                      </a:r>
                      <a:r>
                        <a:rPr lang="en-US" sz="1800" b="1" kern="100" dirty="0">
                          <a:effectLst/>
                          <a:latin typeface="Century"/>
                          <a:ea typeface="HG丸ｺﾞｼｯｸM-PRO"/>
                          <a:cs typeface="Courier New"/>
                        </a:rPr>
                        <a:t>5</a:t>
                      </a:r>
                      <a:r>
                        <a:rPr lang="ja-JP" sz="1800" b="1" kern="100" dirty="0" err="1">
                          <a:effectLst/>
                          <a:latin typeface="Century"/>
                          <a:ea typeface="HG丸ｺﾞｼｯｸM-PRO"/>
                          <a:cs typeface="Courier New"/>
                        </a:rPr>
                        <a:t>つの</a:t>
                      </a:r>
                      <a:r>
                        <a:rPr lang="ja-JP" sz="1800" b="1" kern="100" dirty="0">
                          <a:effectLst/>
                          <a:latin typeface="Century"/>
                          <a:ea typeface="HG丸ｺﾞｼｯｸM-PRO"/>
                          <a:cs typeface="Courier New"/>
                        </a:rPr>
                        <a:t>方法の前迄で</a:t>
                      </a:r>
                      <a:r>
                        <a:rPr lang="ja-JP" sz="1800" b="1" kern="100" dirty="0" smtClean="0">
                          <a:effectLst/>
                          <a:latin typeface="Century"/>
                          <a:ea typeface="HG丸ｺﾞｼｯｸM-PRO"/>
                          <a:cs typeface="Courier New"/>
                        </a:rPr>
                        <a:t>停止</a:t>
                      </a:r>
                      <a:endParaRPr lang="en-US" altLang="ja-JP" sz="1800" b="1" kern="100" dirty="0" smtClean="0">
                        <a:effectLst/>
                        <a:latin typeface="Century"/>
                        <a:ea typeface="HG丸ｺﾞｼｯｸM-PRO"/>
                        <a:cs typeface="Courier New"/>
                      </a:endParaRPr>
                    </a:p>
                    <a:p>
                      <a:pPr algn="just">
                        <a:spcAft>
                          <a:spcPts val="0"/>
                        </a:spcAft>
                      </a:pPr>
                      <a:endParaRPr lang="ja-JP" sz="1400" kern="100" dirty="0">
                        <a:effectLst/>
                        <a:latin typeface="Century"/>
                        <a:ea typeface="ＭＳ 明朝"/>
                        <a:cs typeface="Times New Roman"/>
                      </a:endParaRPr>
                    </a:p>
                    <a:p>
                      <a:pPr marL="0" lvl="0" indent="0" algn="just">
                        <a:spcAft>
                          <a:spcPts val="0"/>
                        </a:spcAft>
                        <a:buFont typeface="+mj-ea"/>
                        <a:buNone/>
                      </a:pPr>
                      <a:r>
                        <a:rPr lang="ja-JP" altLang="en-US" sz="1800" b="1" kern="100" dirty="0" smtClean="0">
                          <a:effectLst/>
                          <a:latin typeface="Century"/>
                          <a:ea typeface="HG丸ｺﾞｼｯｸM-PRO"/>
                          <a:cs typeface="Courier New"/>
                        </a:rPr>
                        <a:t>②</a:t>
                      </a:r>
                      <a:r>
                        <a:rPr lang="ja-JP" sz="1800" b="1" kern="100" dirty="0" smtClean="0">
                          <a:effectLst/>
                          <a:latin typeface="Century"/>
                          <a:ea typeface="HG丸ｺﾞｼｯｸM-PRO"/>
                          <a:cs typeface="Courier New"/>
                        </a:rPr>
                        <a:t>「</a:t>
                      </a:r>
                      <a:r>
                        <a:rPr lang="ja-JP" sz="1800" b="1" kern="100" dirty="0">
                          <a:effectLst/>
                          <a:latin typeface="Century"/>
                          <a:ea typeface="HG丸ｺﾞｼｯｸM-PRO"/>
                          <a:cs typeface="Courier New"/>
                        </a:rPr>
                        <a:t>自分だったら教師として学級委員としてどう解決に持って行くか」を考えシートに</a:t>
                      </a:r>
                      <a:r>
                        <a:rPr lang="ja-JP" sz="1800" b="1" kern="100" dirty="0" smtClean="0">
                          <a:effectLst/>
                          <a:latin typeface="Century"/>
                          <a:ea typeface="HG丸ｺﾞｼｯｸM-PRO"/>
                          <a:cs typeface="Courier New"/>
                        </a:rPr>
                        <a:t>記入</a:t>
                      </a:r>
                      <a:endParaRPr lang="en-US" altLang="ja-JP" sz="1800" b="1" kern="100" dirty="0" smtClean="0">
                        <a:effectLst/>
                        <a:latin typeface="Century"/>
                        <a:ea typeface="HG丸ｺﾞｼｯｸM-PRO"/>
                        <a:cs typeface="Courier New"/>
                      </a:endParaRPr>
                    </a:p>
                    <a:p>
                      <a:pPr marL="0" lvl="0" indent="0" algn="just">
                        <a:spcAft>
                          <a:spcPts val="0"/>
                        </a:spcAft>
                        <a:buFont typeface="+mj-ea"/>
                        <a:buNone/>
                      </a:pPr>
                      <a:endParaRPr lang="en-US" altLang="ja-JP" sz="1800" b="1" kern="100" dirty="0" smtClean="0">
                        <a:solidFill>
                          <a:srgbClr val="FF0000"/>
                        </a:solidFill>
                        <a:effectLst/>
                        <a:latin typeface="Century"/>
                        <a:ea typeface="HG丸ｺﾞｼｯｸM-PRO"/>
                        <a:cs typeface="Courier New"/>
                      </a:endParaRPr>
                    </a:p>
                    <a:p>
                      <a:pPr marL="0" lvl="0" indent="0" algn="just">
                        <a:spcAft>
                          <a:spcPts val="0"/>
                        </a:spcAft>
                        <a:buFont typeface="+mj-ea"/>
                        <a:buNone/>
                      </a:pPr>
                      <a:r>
                        <a:rPr lang="ja-JP" altLang="en-US" sz="1800" b="1" kern="100" dirty="0" smtClean="0">
                          <a:solidFill>
                            <a:srgbClr val="FF0000"/>
                          </a:solidFill>
                          <a:effectLst/>
                          <a:latin typeface="Century"/>
                          <a:ea typeface="HG丸ｺﾞｼｯｸM-PRO"/>
                          <a:cs typeface="Courier New"/>
                        </a:rPr>
                        <a:t>③</a:t>
                      </a:r>
                      <a:r>
                        <a:rPr lang="ja-JP" sz="1800" b="1" kern="100" dirty="0" smtClean="0">
                          <a:solidFill>
                            <a:srgbClr val="FF0000"/>
                          </a:solidFill>
                          <a:effectLst/>
                          <a:latin typeface="Century"/>
                          <a:ea typeface="HG丸ｺﾞｼｯｸM-PRO"/>
                          <a:cs typeface="Courier New"/>
                        </a:rPr>
                        <a:t>後半</a:t>
                      </a:r>
                      <a:r>
                        <a:rPr lang="ja-JP" sz="1800" b="1" kern="100" dirty="0">
                          <a:solidFill>
                            <a:srgbClr val="FF0000"/>
                          </a:solidFill>
                          <a:effectLst/>
                          <a:latin typeface="Century"/>
                          <a:ea typeface="HG丸ｺﾞｼｯｸM-PRO"/>
                          <a:cs typeface="Courier New"/>
                        </a:rPr>
                        <a:t>視聴</a:t>
                      </a:r>
                      <a:endParaRPr lang="ja-JP" sz="1400" kern="100" dirty="0">
                        <a:effectLst/>
                        <a:latin typeface="Century"/>
                        <a:ea typeface="ＭＳ 明朝"/>
                        <a:cs typeface="Times New Roman"/>
                      </a:endParaRPr>
                    </a:p>
                    <a:p>
                      <a:pPr algn="just">
                        <a:spcAft>
                          <a:spcPts val="0"/>
                        </a:spcAft>
                      </a:pPr>
                      <a:r>
                        <a:rPr lang="ja-JP" sz="1800" b="1" kern="100" dirty="0">
                          <a:effectLst/>
                          <a:latin typeface="Century"/>
                          <a:ea typeface="HG丸ｺﾞｼｯｸM-PRO"/>
                          <a:cs typeface="Courier New"/>
                        </a:rPr>
                        <a:t>・</a:t>
                      </a:r>
                      <a:r>
                        <a:rPr lang="en-US" sz="1800" b="1" kern="100" dirty="0">
                          <a:effectLst/>
                          <a:latin typeface="Century"/>
                          <a:ea typeface="HG丸ｺﾞｼｯｸM-PRO"/>
                          <a:cs typeface="Courier New"/>
                        </a:rPr>
                        <a:t> 5</a:t>
                      </a:r>
                      <a:r>
                        <a:rPr lang="ja-JP" sz="1800" b="1" kern="100" dirty="0" err="1">
                          <a:effectLst/>
                          <a:latin typeface="Century"/>
                          <a:ea typeface="HG丸ｺﾞｼｯｸM-PRO"/>
                          <a:cs typeface="Courier New"/>
                        </a:rPr>
                        <a:t>つの</a:t>
                      </a:r>
                      <a:r>
                        <a:rPr lang="ja-JP" sz="1800" b="1" kern="100" dirty="0">
                          <a:effectLst/>
                          <a:latin typeface="Century"/>
                          <a:ea typeface="HG丸ｺﾞｼｯｸM-PRO"/>
                          <a:cs typeface="Courier New"/>
                        </a:rPr>
                        <a:t>方法～</a:t>
                      </a:r>
                      <a:endParaRPr lang="ja-JP" sz="1400" kern="100" dirty="0">
                        <a:effectLst/>
                        <a:latin typeface="Century"/>
                        <a:ea typeface="ＭＳ 明朝"/>
                        <a:cs typeface="Times New Roman"/>
                      </a:endParaRPr>
                    </a:p>
                  </a:txBody>
                  <a:tcPr marL="64540" marR="64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3035" indent="-153035" algn="just">
                        <a:spcAft>
                          <a:spcPts val="0"/>
                        </a:spcAft>
                      </a:pPr>
                      <a:endParaRPr lang="ja-JP" sz="1000" kern="100" dirty="0">
                        <a:effectLst/>
                        <a:latin typeface="Century"/>
                        <a:ea typeface="ＭＳ 明朝"/>
                        <a:cs typeface="Times New Roman"/>
                      </a:endParaRPr>
                    </a:p>
                  </a:txBody>
                  <a:tcPr marL="64540" marR="64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2575">
                <a:tc>
                  <a:txBody>
                    <a:bodyPr/>
                    <a:lstStyle/>
                    <a:p>
                      <a:pPr algn="just">
                        <a:spcAft>
                          <a:spcPts val="0"/>
                        </a:spcAft>
                      </a:pPr>
                      <a:r>
                        <a:rPr lang="ja-JP" sz="1800" b="1" kern="100" dirty="0">
                          <a:effectLst/>
                          <a:latin typeface="Century"/>
                          <a:ea typeface="HG丸ｺﾞｼｯｸM-PRO"/>
                          <a:cs typeface="Courier New"/>
                        </a:rPr>
                        <a:t>振り返り</a:t>
                      </a:r>
                      <a:endParaRPr lang="ja-JP" sz="1400" kern="100" dirty="0">
                        <a:effectLst/>
                        <a:latin typeface="Century"/>
                        <a:ea typeface="ＭＳ 明朝"/>
                        <a:cs typeface="Times New Roman"/>
                      </a:endParaRPr>
                    </a:p>
                    <a:p>
                      <a:pPr algn="just">
                        <a:spcAft>
                          <a:spcPts val="0"/>
                        </a:spcAft>
                      </a:pPr>
                      <a:r>
                        <a:rPr lang="en-US" sz="1800" b="1" kern="100" dirty="0">
                          <a:effectLst/>
                          <a:latin typeface="HG丸ｺﾞｼｯｸM-PRO"/>
                          <a:ea typeface="ＭＳ 明朝"/>
                          <a:cs typeface="Courier New"/>
                        </a:rPr>
                        <a:t> </a:t>
                      </a:r>
                      <a:endParaRPr lang="ja-JP" sz="1400" kern="100" dirty="0">
                        <a:effectLst/>
                        <a:latin typeface="Century"/>
                        <a:ea typeface="ＭＳ 明朝"/>
                        <a:cs typeface="Times New Roman"/>
                      </a:endParaRPr>
                    </a:p>
                    <a:p>
                      <a:pPr algn="just">
                        <a:spcAft>
                          <a:spcPts val="0"/>
                        </a:spcAft>
                      </a:pPr>
                      <a:r>
                        <a:rPr lang="en-US" sz="1800" b="1" kern="100" dirty="0">
                          <a:effectLst/>
                          <a:latin typeface="HG丸ｺﾞｼｯｸM-PRO"/>
                          <a:ea typeface="ＭＳ 明朝"/>
                          <a:cs typeface="Courier New"/>
                        </a:rPr>
                        <a:t> </a:t>
                      </a:r>
                      <a:endParaRPr lang="ja-JP" sz="1400" kern="100" dirty="0">
                        <a:effectLst/>
                        <a:latin typeface="Century"/>
                        <a:ea typeface="ＭＳ 明朝"/>
                        <a:cs typeface="Times New Roman"/>
                      </a:endParaRPr>
                    </a:p>
                  </a:txBody>
                  <a:tcPr marL="64540" marR="64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800" b="1" kern="100" dirty="0">
                          <a:effectLst/>
                          <a:latin typeface="HG丸ｺﾞｼｯｸM-PRO"/>
                          <a:ea typeface="ＭＳ 明朝"/>
                          <a:cs typeface="Courier New"/>
                        </a:rPr>
                        <a:t> </a:t>
                      </a:r>
                      <a:r>
                        <a:rPr lang="en-US" sz="1800" b="1" kern="100" dirty="0" smtClean="0">
                          <a:effectLst/>
                          <a:latin typeface="HG丸ｺﾞｼｯｸM-PRO"/>
                          <a:ea typeface="ＭＳ 明朝"/>
                          <a:cs typeface="Courier New"/>
                        </a:rPr>
                        <a:t>5</a:t>
                      </a:r>
                      <a:r>
                        <a:rPr lang="ja-JP" sz="1800" b="1" kern="100" dirty="0">
                          <a:effectLst/>
                          <a:latin typeface="Century"/>
                          <a:ea typeface="HG丸ｺﾞｼｯｸM-PRO"/>
                          <a:cs typeface="Courier New"/>
                        </a:rPr>
                        <a:t>分</a:t>
                      </a:r>
                      <a:endParaRPr lang="ja-JP" sz="1400" kern="100" dirty="0">
                        <a:effectLst/>
                        <a:latin typeface="Century"/>
                        <a:ea typeface="ＭＳ 明朝"/>
                        <a:cs typeface="Times New Roman"/>
                      </a:endParaRPr>
                    </a:p>
                    <a:p>
                      <a:pPr algn="r">
                        <a:spcAft>
                          <a:spcPts val="0"/>
                        </a:spcAft>
                      </a:pPr>
                      <a:endParaRPr lang="en-US" sz="1800" b="1" kern="100" dirty="0" smtClean="0">
                        <a:effectLst/>
                        <a:latin typeface="HG丸ｺﾞｼｯｸM-PRO"/>
                        <a:ea typeface="ＭＳ 明朝"/>
                        <a:cs typeface="Courier New"/>
                      </a:endParaRPr>
                    </a:p>
                    <a:p>
                      <a:pPr algn="r">
                        <a:spcAft>
                          <a:spcPts val="0"/>
                        </a:spcAft>
                      </a:pPr>
                      <a:r>
                        <a:rPr lang="en-US" sz="1800" b="1" kern="100" dirty="0" smtClean="0">
                          <a:effectLst/>
                          <a:latin typeface="HG丸ｺﾞｼｯｸM-PRO"/>
                          <a:ea typeface="ＭＳ 明朝"/>
                          <a:cs typeface="Courier New"/>
                        </a:rPr>
                        <a:t>10</a:t>
                      </a:r>
                      <a:r>
                        <a:rPr lang="ja-JP" sz="1800" b="1" kern="100" dirty="0">
                          <a:effectLst/>
                          <a:latin typeface="Century"/>
                          <a:ea typeface="HG丸ｺﾞｼｯｸM-PRO"/>
                          <a:cs typeface="Courier New"/>
                        </a:rPr>
                        <a:t>分</a:t>
                      </a:r>
                      <a:endParaRPr lang="ja-JP" sz="1400" kern="100" dirty="0">
                        <a:effectLst/>
                        <a:latin typeface="Century"/>
                        <a:ea typeface="ＭＳ 明朝"/>
                        <a:cs typeface="Times New Roman"/>
                      </a:endParaRPr>
                    </a:p>
                  </a:txBody>
                  <a:tcPr marL="64540" marR="64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Font typeface="+mj-ea"/>
                        <a:buAutoNum type="circleNumDbPlain"/>
                      </a:pPr>
                      <a:r>
                        <a:rPr lang="ja-JP" sz="1800" b="1" kern="100" dirty="0" smtClean="0">
                          <a:effectLst/>
                          <a:latin typeface="Century"/>
                          <a:ea typeface="HG丸ｺﾞｼｯｸM-PRO"/>
                          <a:cs typeface="Courier New"/>
                        </a:rPr>
                        <a:t>視聴</a:t>
                      </a:r>
                      <a:r>
                        <a:rPr lang="ja-JP" sz="1800" b="1" kern="100" dirty="0">
                          <a:effectLst/>
                          <a:latin typeface="Century"/>
                          <a:ea typeface="HG丸ｺﾞｼｯｸM-PRO"/>
                          <a:cs typeface="Courier New"/>
                        </a:rPr>
                        <a:t>感想を各自シートに記入</a:t>
                      </a:r>
                      <a:endParaRPr lang="ja-JP" sz="1400" kern="100" dirty="0">
                        <a:effectLst/>
                        <a:latin typeface="Century"/>
                        <a:ea typeface="ＭＳ 明朝"/>
                        <a:cs typeface="Times New Roman"/>
                      </a:endParaRPr>
                    </a:p>
                    <a:p>
                      <a:pPr marL="342900" lvl="0" indent="-342900" algn="just">
                        <a:spcAft>
                          <a:spcPts val="0"/>
                        </a:spcAft>
                        <a:buFont typeface="+mj-ea"/>
                        <a:buAutoNum type="circleNumDbPlain"/>
                      </a:pPr>
                      <a:endParaRPr lang="en-US" sz="1800" b="1" kern="100" dirty="0" smtClean="0">
                        <a:effectLst/>
                        <a:latin typeface="HG丸ｺﾞｼｯｸM-PRO"/>
                        <a:ea typeface="ＭＳ 明朝"/>
                        <a:cs typeface="Courier New"/>
                      </a:endParaRPr>
                    </a:p>
                    <a:p>
                      <a:pPr marL="342900" lvl="0" indent="-342900" algn="just">
                        <a:spcAft>
                          <a:spcPts val="0"/>
                        </a:spcAft>
                        <a:buFont typeface="+mj-ea"/>
                        <a:buAutoNum type="circleNumDbPlain"/>
                      </a:pPr>
                      <a:r>
                        <a:rPr lang="en-US" sz="1800" b="1" kern="100" dirty="0" smtClean="0">
                          <a:effectLst/>
                          <a:latin typeface="HG丸ｺﾞｼｯｸM-PRO"/>
                          <a:ea typeface="ＭＳ 明朝"/>
                          <a:cs typeface="Courier New"/>
                        </a:rPr>
                        <a:t>4</a:t>
                      </a:r>
                      <a:r>
                        <a:rPr lang="ja-JP" sz="1800" b="1" kern="100" dirty="0">
                          <a:effectLst/>
                          <a:latin typeface="Century"/>
                          <a:ea typeface="HG丸ｺﾞｼｯｸM-PRO"/>
                          <a:cs typeface="Courier New"/>
                        </a:rPr>
                        <a:t>～</a:t>
                      </a:r>
                      <a:r>
                        <a:rPr lang="en-US" sz="1800" b="1" kern="100" dirty="0">
                          <a:effectLst/>
                          <a:latin typeface="Century"/>
                          <a:ea typeface="HG丸ｺﾞｼｯｸM-PRO"/>
                          <a:cs typeface="Courier New"/>
                        </a:rPr>
                        <a:t>5</a:t>
                      </a:r>
                      <a:r>
                        <a:rPr lang="ja-JP" sz="1800" b="1" kern="100" dirty="0">
                          <a:effectLst/>
                          <a:latin typeface="Century"/>
                          <a:ea typeface="HG丸ｺﾞｼｯｸM-PRO"/>
                          <a:cs typeface="Courier New"/>
                        </a:rPr>
                        <a:t>人に感想を求め短くコメント</a:t>
                      </a:r>
                      <a:endParaRPr lang="ja-JP" sz="1400" kern="100" dirty="0">
                        <a:effectLst/>
                        <a:latin typeface="Century"/>
                        <a:ea typeface="ＭＳ 明朝"/>
                        <a:cs typeface="Times New Roman"/>
                      </a:endParaRPr>
                    </a:p>
                  </a:txBody>
                  <a:tcPr marL="64540" marR="64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00" kern="100" dirty="0">
                        <a:effectLst/>
                        <a:latin typeface="Century"/>
                        <a:ea typeface="ＭＳ 明朝"/>
                        <a:cs typeface="Times New Roman"/>
                      </a:endParaRPr>
                    </a:p>
                  </a:txBody>
                  <a:tcPr marL="64540" marR="64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5050">
                <a:tc>
                  <a:txBody>
                    <a:bodyPr/>
                    <a:lstStyle/>
                    <a:p>
                      <a:pPr algn="just">
                        <a:spcAft>
                          <a:spcPts val="0"/>
                        </a:spcAft>
                      </a:pPr>
                      <a:r>
                        <a:rPr lang="ja-JP" altLang="en-US" sz="1800" b="1" kern="100" dirty="0" smtClean="0">
                          <a:effectLst/>
                          <a:latin typeface="+mj-ea"/>
                          <a:ea typeface="+mj-ea"/>
                          <a:cs typeface="Times New Roman"/>
                        </a:rPr>
                        <a:t>事後テスト</a:t>
                      </a:r>
                      <a:endParaRPr lang="ja-JP" sz="1400" b="1" kern="100" dirty="0">
                        <a:effectLst/>
                        <a:latin typeface="+mj-ea"/>
                        <a:ea typeface="+mj-ea"/>
                        <a:cs typeface="Times New Roman"/>
                      </a:endParaRPr>
                    </a:p>
                  </a:txBody>
                  <a:tcPr marL="64540" marR="64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800" b="1" kern="100" dirty="0">
                          <a:effectLst/>
                          <a:latin typeface="HG丸ｺﾞｼｯｸM-PRO"/>
                          <a:ea typeface="ＭＳ 明朝"/>
                          <a:cs typeface="Courier New"/>
                        </a:rPr>
                        <a:t>8</a:t>
                      </a:r>
                      <a:r>
                        <a:rPr lang="ja-JP" sz="1800" b="1" kern="100" dirty="0">
                          <a:effectLst/>
                          <a:latin typeface="Century"/>
                          <a:ea typeface="HG丸ｺﾞｼｯｸM-PRO"/>
                          <a:cs typeface="Courier New"/>
                        </a:rPr>
                        <a:t>分</a:t>
                      </a:r>
                      <a:endParaRPr lang="ja-JP" sz="1400" kern="100" dirty="0">
                        <a:effectLst/>
                        <a:latin typeface="Century"/>
                        <a:ea typeface="ＭＳ 明朝"/>
                        <a:cs typeface="Times New Roman"/>
                      </a:endParaRPr>
                    </a:p>
                    <a:p>
                      <a:pPr algn="r">
                        <a:spcAft>
                          <a:spcPts val="0"/>
                        </a:spcAft>
                      </a:pPr>
                      <a:r>
                        <a:rPr lang="en-US" sz="1800" b="1" kern="100" dirty="0">
                          <a:effectLst/>
                          <a:latin typeface="HG丸ｺﾞｼｯｸM-PRO"/>
                          <a:ea typeface="ＭＳ 明朝"/>
                          <a:cs typeface="Courier New"/>
                        </a:rPr>
                        <a:t> </a:t>
                      </a:r>
                      <a:endParaRPr lang="ja-JP" sz="1400" kern="100" dirty="0">
                        <a:effectLst/>
                        <a:latin typeface="Century"/>
                        <a:ea typeface="ＭＳ 明朝"/>
                        <a:cs typeface="Times New Roman"/>
                      </a:endParaRPr>
                    </a:p>
                  </a:txBody>
                  <a:tcPr marL="64540" marR="64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800" b="1" kern="100" dirty="0" smtClean="0">
                          <a:effectLst/>
                          <a:latin typeface="Century"/>
                          <a:ea typeface="HG丸ｺﾞｼｯｸM-PRO"/>
                          <a:cs typeface="Courier New"/>
                        </a:rPr>
                        <a:t>アンケート</a:t>
                      </a:r>
                      <a:r>
                        <a:rPr lang="en-US" altLang="ja-JP" sz="1800" b="1" kern="100" dirty="0" smtClean="0">
                          <a:effectLst/>
                          <a:latin typeface="Century"/>
                          <a:ea typeface="HG丸ｺﾞｼｯｸM-PRO"/>
                          <a:cs typeface="Courier New"/>
                        </a:rPr>
                        <a:t>B</a:t>
                      </a:r>
                      <a:r>
                        <a:rPr lang="ja-JP" altLang="en-US" sz="1800" b="1" kern="100" dirty="0" smtClean="0">
                          <a:effectLst/>
                          <a:latin typeface="Century"/>
                          <a:ea typeface="HG丸ｺﾞｼｯｸM-PRO"/>
                          <a:cs typeface="Courier New"/>
                        </a:rPr>
                        <a:t>　</a:t>
                      </a:r>
                      <a:r>
                        <a:rPr lang="ja-JP" sz="1800" b="1" kern="100" dirty="0" smtClean="0">
                          <a:effectLst/>
                          <a:latin typeface="Century"/>
                          <a:ea typeface="HG丸ｺﾞｼｯｸM-PRO"/>
                          <a:cs typeface="Courier New"/>
                        </a:rPr>
                        <a:t>各自</a:t>
                      </a:r>
                      <a:r>
                        <a:rPr lang="ja-JP" sz="1800" b="1" kern="100" dirty="0">
                          <a:effectLst/>
                          <a:latin typeface="Century"/>
                          <a:ea typeface="HG丸ｺﾞｼｯｸM-PRO"/>
                          <a:cs typeface="Courier New"/>
                        </a:rPr>
                        <a:t>記入</a:t>
                      </a:r>
                      <a:endParaRPr lang="ja-JP" sz="1400" kern="100" dirty="0">
                        <a:effectLst/>
                        <a:latin typeface="Century"/>
                        <a:ea typeface="ＭＳ 明朝"/>
                        <a:cs typeface="Times New Roman"/>
                      </a:endParaRPr>
                    </a:p>
                    <a:p>
                      <a:pPr algn="just">
                        <a:spcAft>
                          <a:spcPts val="0"/>
                        </a:spcAft>
                      </a:pPr>
                      <a:r>
                        <a:rPr lang="en-US" sz="1800" b="1" kern="100" dirty="0">
                          <a:effectLst/>
                          <a:latin typeface="HG丸ｺﾞｼｯｸM-PRO"/>
                          <a:ea typeface="ＭＳ 明朝"/>
                          <a:cs typeface="Courier New"/>
                        </a:rPr>
                        <a:t> </a:t>
                      </a:r>
                      <a:endParaRPr lang="ja-JP" sz="1400" kern="100" dirty="0">
                        <a:effectLst/>
                        <a:latin typeface="Century"/>
                        <a:ea typeface="ＭＳ 明朝"/>
                        <a:cs typeface="Times New Roman"/>
                      </a:endParaRPr>
                    </a:p>
                  </a:txBody>
                  <a:tcPr marL="64540" marR="64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00" kern="100" dirty="0">
                        <a:effectLst/>
                        <a:latin typeface="Century"/>
                        <a:ea typeface="ＭＳ 明朝"/>
                        <a:cs typeface="Times New Roman"/>
                      </a:endParaRPr>
                    </a:p>
                  </a:txBody>
                  <a:tcPr marL="64540" marR="64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301846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方法</a:t>
            </a:r>
            <a:r>
              <a:rPr kumimoji="1" lang="en-US" altLang="ja-JP" dirty="0" smtClean="0"/>
              <a:t>(2)</a:t>
            </a:r>
            <a:endParaRPr kumimoji="1" lang="ja-JP" altLang="en-US" dirty="0"/>
          </a:p>
        </p:txBody>
      </p:sp>
      <p:sp>
        <p:nvSpPr>
          <p:cNvPr id="4" name="コンテンツ プレースホルダー 3"/>
          <p:cNvSpPr>
            <a:spLocks noGrp="1"/>
          </p:cNvSpPr>
          <p:nvPr>
            <p:ph idx="1"/>
          </p:nvPr>
        </p:nvSpPr>
        <p:spPr>
          <a:xfrm>
            <a:off x="1979712" y="1916832"/>
            <a:ext cx="7164288" cy="4941168"/>
          </a:xfrm>
        </p:spPr>
        <p:txBody>
          <a:bodyPr>
            <a:normAutofit/>
          </a:bodyPr>
          <a:lstStyle/>
          <a:p>
            <a:r>
              <a:rPr lang="ja-JP" altLang="en-US" dirty="0" smtClean="0"/>
              <a:t>調査</a:t>
            </a:r>
            <a:r>
              <a:rPr lang="ja-JP" altLang="en-US" dirty="0"/>
              <a:t>内容：</a:t>
            </a:r>
            <a:r>
              <a:rPr lang="ja-JP" altLang="en-US" b="1" dirty="0"/>
              <a:t>葛藤対処スタイル尺度</a:t>
            </a:r>
            <a:r>
              <a:rPr lang="ja-JP" altLang="en-US" dirty="0"/>
              <a:t>（村山・藤本・大坊</a:t>
            </a:r>
            <a:r>
              <a:rPr lang="en-US" altLang="ja-JP" dirty="0"/>
              <a:t>,2005</a:t>
            </a:r>
            <a:r>
              <a:rPr lang="ja-JP" altLang="en-US" dirty="0"/>
              <a:t>）：</a:t>
            </a:r>
            <a:r>
              <a:rPr lang="en-US" altLang="ja-JP" dirty="0"/>
              <a:t>2</a:t>
            </a:r>
            <a:r>
              <a:rPr lang="ja-JP" altLang="en-US" dirty="0"/>
              <a:t>回の予備調査を経て尺度の原案を作成し、大学生</a:t>
            </a:r>
            <a:r>
              <a:rPr lang="en-US" altLang="ja-JP" dirty="0"/>
              <a:t>233</a:t>
            </a:r>
            <a:r>
              <a:rPr lang="ja-JP" altLang="en-US" dirty="0"/>
              <a:t>名を対象とした調査により検出された、</a:t>
            </a:r>
            <a:r>
              <a:rPr lang="ja-JP" altLang="en-US" b="1" dirty="0"/>
              <a:t>自己志向対処</a:t>
            </a:r>
            <a:r>
              <a:rPr lang="ja-JP" altLang="en-US" dirty="0"/>
              <a:t>（７項目</a:t>
            </a:r>
            <a:r>
              <a:rPr lang="en-US" altLang="ja-JP" dirty="0"/>
              <a:t>)</a:t>
            </a:r>
            <a:r>
              <a:rPr lang="ja-JP" altLang="en-US" dirty="0" err="1"/>
              <a:t>，</a:t>
            </a:r>
            <a:r>
              <a:rPr lang="ja-JP" altLang="en-US" b="1" dirty="0"/>
              <a:t>他者志向対処</a:t>
            </a:r>
            <a:r>
              <a:rPr lang="ja-JP" altLang="en-US" dirty="0"/>
              <a:t>（７項目）の２因子</a:t>
            </a:r>
            <a:r>
              <a:rPr lang="en-US" altLang="ja-JP" dirty="0"/>
              <a:t>14</a:t>
            </a:r>
            <a:r>
              <a:rPr lang="ja-JP" altLang="en-US" dirty="0"/>
              <a:t>項目から構成される質問紙</a:t>
            </a:r>
            <a:r>
              <a:rPr lang="en-US" altLang="ja-JP" dirty="0" smtClean="0"/>
              <a:t>｡</a:t>
            </a:r>
          </a:p>
          <a:p>
            <a:r>
              <a:rPr lang="ja-JP" altLang="en-US" dirty="0" smtClean="0"/>
              <a:t>教示文</a:t>
            </a:r>
            <a:r>
              <a:rPr lang="en-US" altLang="ja-JP" dirty="0" smtClean="0"/>
              <a:t>｢</a:t>
            </a:r>
            <a:r>
              <a:rPr lang="ja-JP" altLang="en-US" dirty="0"/>
              <a:t>あなたは</a:t>
            </a:r>
            <a:r>
              <a:rPr lang="en-US" altLang="ja-JP" dirty="0"/>
              <a:t>,</a:t>
            </a:r>
            <a:r>
              <a:rPr lang="ja-JP" altLang="en-US" dirty="0"/>
              <a:t>４，５人のグループで生じた，</a:t>
            </a:r>
            <a:r>
              <a:rPr lang="ja-JP" altLang="en-US" b="1" dirty="0"/>
              <a:t>メンバー同士での意見の不一致や仲たがいに対して，以下の行動をどの程度取りますか</a:t>
            </a:r>
            <a:r>
              <a:rPr lang="ja-JP" altLang="en-US" dirty="0"/>
              <a:t>。どれかに○をつけてください</a:t>
            </a:r>
            <a:r>
              <a:rPr lang="en-US" altLang="ja-JP" dirty="0"/>
              <a:t>｡</a:t>
            </a:r>
            <a:r>
              <a:rPr lang="ja-JP" altLang="en-US" dirty="0"/>
              <a:t>」に対して</a:t>
            </a:r>
            <a:r>
              <a:rPr lang="ja-JP" altLang="en-US" dirty="0" smtClean="0"/>
              <a:t>，「</a:t>
            </a:r>
            <a:r>
              <a:rPr lang="ja-JP" altLang="en-US" dirty="0"/>
              <a:t>かなり使う（５点</a:t>
            </a:r>
            <a:r>
              <a:rPr lang="en-US" altLang="ja-JP" dirty="0"/>
              <a:t>)｣</a:t>
            </a:r>
            <a:r>
              <a:rPr lang="ja-JP" altLang="en-US" dirty="0" err="1"/>
              <a:t>，</a:t>
            </a:r>
            <a:r>
              <a:rPr lang="ja-JP" altLang="en-US" dirty="0"/>
              <a:t>「よく使う（４点</a:t>
            </a:r>
            <a:r>
              <a:rPr lang="en-US" altLang="ja-JP" dirty="0"/>
              <a:t>)｣</a:t>
            </a:r>
            <a:r>
              <a:rPr lang="ja-JP" altLang="en-US" dirty="0" err="1"/>
              <a:t>，</a:t>
            </a:r>
            <a:r>
              <a:rPr lang="ja-JP" altLang="en-US" dirty="0"/>
              <a:t>「どちらとも言えない（３点</a:t>
            </a:r>
            <a:r>
              <a:rPr lang="en-US" altLang="ja-JP" dirty="0"/>
              <a:t>)｣</a:t>
            </a:r>
            <a:r>
              <a:rPr lang="ja-JP" altLang="en-US" dirty="0" err="1"/>
              <a:t>，</a:t>
            </a:r>
            <a:r>
              <a:rPr lang="ja-JP" altLang="en-US" dirty="0"/>
              <a:t>「あまり使わない（２点</a:t>
            </a:r>
            <a:r>
              <a:rPr lang="en-US" altLang="ja-JP" dirty="0"/>
              <a:t>)｣</a:t>
            </a:r>
            <a:r>
              <a:rPr lang="ja-JP" altLang="en-US" dirty="0" err="1"/>
              <a:t>，</a:t>
            </a:r>
            <a:r>
              <a:rPr lang="ja-JP" altLang="en-US" dirty="0"/>
              <a:t>「全く使わない（１点</a:t>
            </a:r>
            <a:r>
              <a:rPr lang="en-US" altLang="ja-JP" dirty="0"/>
              <a:t>)</a:t>
            </a:r>
            <a:r>
              <a:rPr lang="ja-JP" altLang="en-US" dirty="0" smtClean="0"/>
              <a:t>」の</a:t>
            </a:r>
            <a:r>
              <a:rPr lang="en-US" altLang="ja-JP" dirty="0" smtClean="0"/>
              <a:t>5</a:t>
            </a:r>
            <a:r>
              <a:rPr lang="ja-JP" altLang="en-US" dirty="0" smtClean="0"/>
              <a:t>件法で</a:t>
            </a:r>
            <a:r>
              <a:rPr lang="ja-JP" altLang="en-US" dirty="0"/>
              <a:t>尋ねた</a:t>
            </a:r>
            <a:r>
              <a:rPr lang="ja-JP" altLang="en-US" dirty="0" smtClean="0"/>
              <a:t>。</a:t>
            </a:r>
            <a:endParaRPr lang="en-US" altLang="ja-JP" dirty="0" smtClean="0"/>
          </a:p>
          <a:p>
            <a:pPr marL="0" indent="0">
              <a:buNone/>
            </a:pPr>
            <a:endParaRPr kumimoji="1" lang="ja-JP" altLang="en-US" dirty="0"/>
          </a:p>
        </p:txBody>
      </p:sp>
    </p:spTree>
    <p:extLst>
      <p:ext uri="{BB962C8B-B14F-4D97-AF65-F5344CB8AC3E}">
        <p14:creationId xmlns:p14="http://schemas.microsoft.com/office/powerpoint/2010/main" val="41930244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方法</a:t>
            </a:r>
            <a:r>
              <a:rPr lang="en-US" altLang="ja-JP" dirty="0" smtClean="0"/>
              <a:t>(2)-2</a:t>
            </a:r>
            <a:br>
              <a:rPr lang="en-US" altLang="ja-JP" dirty="0" smtClean="0"/>
            </a:br>
            <a:r>
              <a:rPr lang="ja-JP" altLang="en-US" sz="2700" dirty="0" smtClean="0"/>
              <a:t>アンケート</a:t>
            </a:r>
            <a:r>
              <a:rPr lang="en-US" altLang="ja-JP" sz="2700" dirty="0" smtClean="0"/>
              <a:t>A(</a:t>
            </a:r>
            <a:r>
              <a:rPr lang="ja-JP" altLang="en-US" sz="2700" dirty="0" smtClean="0"/>
              <a:t>事前</a:t>
            </a:r>
            <a:r>
              <a:rPr lang="en-US" altLang="ja-JP" sz="2700" dirty="0" smtClean="0"/>
              <a:t>),B(</a:t>
            </a:r>
            <a:r>
              <a:rPr lang="ja-JP" altLang="en-US" sz="2700" dirty="0" smtClean="0"/>
              <a:t>事後</a:t>
            </a:r>
            <a:r>
              <a:rPr lang="en-US" altLang="ja-JP" sz="2700" dirty="0" smtClean="0"/>
              <a:t>)</a:t>
            </a:r>
            <a:r>
              <a:rPr lang="ja-JP" altLang="en-US" sz="2700" dirty="0" smtClean="0"/>
              <a:t>の項目例</a:t>
            </a:r>
            <a:endParaRPr kumimoji="1" lang="ja-JP" altLang="en-US" dirty="0"/>
          </a:p>
        </p:txBody>
      </p:sp>
      <p:sp>
        <p:nvSpPr>
          <p:cNvPr id="3" name="コンテンツ プレースホルダー 2"/>
          <p:cNvSpPr>
            <a:spLocks noGrp="1"/>
          </p:cNvSpPr>
          <p:nvPr>
            <p:ph idx="1"/>
          </p:nvPr>
        </p:nvSpPr>
        <p:spPr>
          <a:xfrm>
            <a:off x="2411760" y="1844824"/>
            <a:ext cx="6248400" cy="3840163"/>
          </a:xfrm>
        </p:spPr>
        <p:txBody>
          <a:bodyPr/>
          <a:lstStyle/>
          <a:p>
            <a:r>
              <a:rPr lang="ja-JP" altLang="en-US" dirty="0"/>
              <a:t>あなたは，</a:t>
            </a:r>
            <a:r>
              <a:rPr lang="ja-JP" altLang="en-US" b="1" dirty="0"/>
              <a:t>ふだん、</a:t>
            </a:r>
            <a:r>
              <a:rPr lang="ja-JP" altLang="en-US" dirty="0"/>
              <a:t>家庭や学校などで起きたもめごとや対立に対して，以下の行動をどの程度</a:t>
            </a:r>
            <a:r>
              <a:rPr lang="ja-JP" altLang="en-US" b="1" dirty="0"/>
              <a:t>取っている</a:t>
            </a:r>
            <a:r>
              <a:rPr lang="ja-JP" altLang="en-US" dirty="0"/>
              <a:t>と思いますか</a:t>
            </a:r>
            <a:r>
              <a:rPr lang="ja-JP" altLang="en-US" dirty="0" smtClean="0"/>
              <a:t>。（</a:t>
            </a:r>
            <a:r>
              <a:rPr lang="en-US" altLang="ja-JP" dirty="0" smtClean="0"/>
              <a:t>A</a:t>
            </a:r>
            <a:r>
              <a:rPr lang="ja-JP" altLang="en-US" dirty="0" smtClean="0"/>
              <a:t>）</a:t>
            </a:r>
            <a:endParaRPr lang="en-US" altLang="ja-JP" dirty="0" smtClean="0"/>
          </a:p>
          <a:p>
            <a:r>
              <a:rPr lang="en-US" altLang="ja-JP" sz="2000" dirty="0" smtClean="0"/>
              <a:t>B</a:t>
            </a:r>
            <a:r>
              <a:rPr lang="ja-JP" altLang="en-US" sz="2000" dirty="0" smtClean="0"/>
              <a:t>は「あなたは、</a:t>
            </a:r>
            <a:r>
              <a:rPr lang="ja-JP" altLang="ja-JP" sz="2000" b="1" dirty="0" smtClean="0"/>
              <a:t>今後</a:t>
            </a:r>
            <a:r>
              <a:rPr lang="ja-JP" altLang="ja-JP" sz="2000" b="1" dirty="0"/>
              <a:t>、</a:t>
            </a:r>
            <a:r>
              <a:rPr lang="ja-JP" altLang="ja-JP" sz="2000" dirty="0"/>
              <a:t>家庭や学校などで起きたもめごとや対立に対して，以下</a:t>
            </a:r>
            <a:r>
              <a:rPr lang="ja-JP" altLang="ja-JP" sz="2000" dirty="0" smtClean="0"/>
              <a:t>の行動をどの程度</a:t>
            </a:r>
            <a:r>
              <a:rPr lang="ja-JP" altLang="ja-JP" sz="2000" b="1" dirty="0" smtClean="0"/>
              <a:t>取るだろう</a:t>
            </a:r>
            <a:r>
              <a:rPr lang="ja-JP" altLang="ja-JP" sz="2000" dirty="0" smtClean="0"/>
              <a:t>と思いますか</a:t>
            </a:r>
            <a:r>
              <a:rPr lang="ja-JP" altLang="en-US" sz="2000" dirty="0" smtClean="0"/>
              <a:t>」という予想</a:t>
            </a:r>
            <a:endParaRPr lang="en-US" altLang="ja-JP" sz="2000" dirty="0" smtClean="0"/>
          </a:p>
          <a:p>
            <a:endParaRPr lang="en-US" altLang="ja-JP" dirty="0" smtClean="0"/>
          </a:p>
          <a:p>
            <a:endParaRPr lang="en-US" altLang="ja-JP" dirty="0" smtClean="0"/>
          </a:p>
          <a:p>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1391131249"/>
              </p:ext>
            </p:extLst>
          </p:nvPr>
        </p:nvGraphicFramePr>
        <p:xfrm>
          <a:off x="2915816" y="4221088"/>
          <a:ext cx="5400600" cy="1968220"/>
        </p:xfrm>
        <a:graphic>
          <a:graphicData uri="http://schemas.openxmlformats.org/drawingml/2006/table">
            <a:tbl>
              <a:tblPr firstRow="1" firstCol="1" lastRow="1" lastCol="1" bandRow="1" bandCol="1"/>
              <a:tblGrid>
                <a:gridCol w="5400600"/>
              </a:tblGrid>
              <a:tr h="492055">
                <a:tc>
                  <a:txBody>
                    <a:bodyPr/>
                    <a:lstStyle/>
                    <a:p>
                      <a:pPr algn="just">
                        <a:spcAft>
                          <a:spcPts val="0"/>
                        </a:spcAft>
                      </a:pPr>
                      <a:r>
                        <a:rPr lang="en-US" altLang="ja-JP" sz="1800" b="1" kern="100" dirty="0" smtClean="0">
                          <a:effectLst/>
                          <a:latin typeface="Century"/>
                          <a:ea typeface="ＭＳ 明朝"/>
                          <a:cs typeface="Times New Roman"/>
                        </a:rPr>
                        <a:t>1.</a:t>
                      </a:r>
                      <a:r>
                        <a:rPr lang="ja-JP" sz="1800" b="1" kern="100" dirty="0" smtClean="0">
                          <a:effectLst/>
                          <a:latin typeface="Century"/>
                          <a:ea typeface="ＭＳ 明朝"/>
                          <a:cs typeface="Times New Roman"/>
                        </a:rPr>
                        <a:t>自分</a:t>
                      </a:r>
                      <a:r>
                        <a:rPr lang="ja-JP" sz="1800" b="1" kern="100" dirty="0">
                          <a:effectLst/>
                          <a:latin typeface="Century"/>
                          <a:ea typeface="ＭＳ 明朝"/>
                          <a:cs typeface="Times New Roman"/>
                        </a:rPr>
                        <a:t>から行動したり発言</a:t>
                      </a:r>
                      <a:r>
                        <a:rPr lang="ja-JP" sz="1800" b="1" kern="100" dirty="0" smtClean="0">
                          <a:effectLst/>
                          <a:latin typeface="Century"/>
                          <a:ea typeface="ＭＳ 明朝"/>
                          <a:cs typeface="Times New Roman"/>
                        </a:rPr>
                        <a:t>する</a:t>
                      </a:r>
                      <a:r>
                        <a:rPr lang="en-US" altLang="ja-JP" sz="1800" b="1" kern="100" dirty="0" smtClean="0">
                          <a:effectLst/>
                          <a:latin typeface="Century"/>
                          <a:ea typeface="ＭＳ 明朝"/>
                          <a:cs typeface="Times New Roman"/>
                        </a:rPr>
                        <a:t>  </a:t>
                      </a:r>
                      <a:r>
                        <a:rPr lang="ja-JP" altLang="en-US" sz="1800" b="1" kern="100" dirty="0" smtClean="0">
                          <a:effectLst/>
                          <a:latin typeface="Century"/>
                          <a:ea typeface="ＭＳ 明朝"/>
                          <a:cs typeface="Times New Roman"/>
                        </a:rPr>
                        <a:t>　　　　</a:t>
                      </a:r>
                      <a:r>
                        <a:rPr lang="en-US" altLang="ja-JP" sz="1600" b="1" kern="100" dirty="0" smtClean="0">
                          <a:solidFill>
                            <a:srgbClr val="FF0000"/>
                          </a:solidFill>
                          <a:effectLst/>
                          <a:latin typeface="Century"/>
                          <a:ea typeface="ＭＳ 明朝"/>
                          <a:cs typeface="Times New Roman"/>
                        </a:rPr>
                        <a:t>*</a:t>
                      </a:r>
                      <a:r>
                        <a:rPr lang="ja-JP" altLang="en-US" sz="1600" b="1" kern="100" dirty="0" smtClean="0">
                          <a:solidFill>
                            <a:srgbClr val="FF0000"/>
                          </a:solidFill>
                          <a:effectLst/>
                          <a:latin typeface="Century"/>
                          <a:ea typeface="ＭＳ 明朝"/>
                          <a:cs typeface="Times New Roman"/>
                        </a:rPr>
                        <a:t>自己志向</a:t>
                      </a:r>
                      <a:endParaRPr lang="ja-JP" sz="1800" kern="100" dirty="0">
                        <a:solidFill>
                          <a:srgbClr val="FF0000"/>
                        </a:solidFill>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92055">
                <a:tc>
                  <a:txBody>
                    <a:bodyPr/>
                    <a:lstStyle/>
                    <a:p>
                      <a:pPr algn="just">
                        <a:spcAft>
                          <a:spcPts val="0"/>
                        </a:spcAft>
                      </a:pPr>
                      <a:r>
                        <a:rPr lang="en-US" altLang="ja-JP" sz="1800" b="1" kern="100" dirty="0" smtClean="0">
                          <a:effectLst/>
                          <a:latin typeface="Century"/>
                          <a:ea typeface="ＭＳ 明朝"/>
                          <a:cs typeface="Times New Roman"/>
                        </a:rPr>
                        <a:t>2.</a:t>
                      </a:r>
                      <a:r>
                        <a:rPr lang="ja-JP" sz="1800" b="1" kern="100" dirty="0" smtClean="0">
                          <a:effectLst/>
                          <a:latin typeface="Century"/>
                          <a:ea typeface="ＭＳ 明朝"/>
                          <a:cs typeface="Times New Roman"/>
                        </a:rPr>
                        <a:t>相手</a:t>
                      </a:r>
                      <a:r>
                        <a:rPr lang="ja-JP" sz="1800" b="1" kern="100" dirty="0">
                          <a:effectLst/>
                          <a:latin typeface="Century"/>
                          <a:ea typeface="ＭＳ 明朝"/>
                          <a:cs typeface="Times New Roman"/>
                        </a:rPr>
                        <a:t>の意見を</a:t>
                      </a:r>
                      <a:r>
                        <a:rPr lang="ja-JP" sz="1800" b="1" kern="100" dirty="0" smtClean="0">
                          <a:effectLst/>
                          <a:latin typeface="Century"/>
                          <a:ea typeface="ＭＳ 明朝"/>
                          <a:cs typeface="Times New Roman"/>
                        </a:rPr>
                        <a:t>受け入れる</a:t>
                      </a:r>
                      <a:r>
                        <a:rPr lang="ja-JP" altLang="en-US" sz="1800" b="1" kern="100" dirty="0" smtClean="0">
                          <a:effectLst/>
                          <a:latin typeface="Century"/>
                          <a:ea typeface="ＭＳ 明朝"/>
                          <a:cs typeface="Times New Roman"/>
                        </a:rPr>
                        <a:t>　　　　　　 </a:t>
                      </a:r>
                      <a:r>
                        <a:rPr lang="en-US" altLang="ja-JP" sz="1600" b="1" kern="100" dirty="0" smtClean="0">
                          <a:solidFill>
                            <a:srgbClr val="0070C0"/>
                          </a:solidFill>
                          <a:effectLst/>
                          <a:latin typeface="Century"/>
                          <a:ea typeface="ＭＳ 明朝"/>
                          <a:cs typeface="Times New Roman"/>
                        </a:rPr>
                        <a:t>*</a:t>
                      </a:r>
                      <a:r>
                        <a:rPr lang="ja-JP" altLang="en-US" sz="1600" b="1" kern="100" dirty="0" smtClean="0">
                          <a:solidFill>
                            <a:srgbClr val="0070C0"/>
                          </a:solidFill>
                          <a:effectLst/>
                          <a:latin typeface="Century"/>
                          <a:ea typeface="ＭＳ 明朝"/>
                          <a:cs typeface="Times New Roman"/>
                        </a:rPr>
                        <a:t>他者志向</a:t>
                      </a:r>
                      <a:endParaRPr lang="ja-JP" sz="1800" kern="100" dirty="0">
                        <a:solidFill>
                          <a:srgbClr val="0070C0"/>
                        </a:solidFill>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92055">
                <a:tc>
                  <a:txBody>
                    <a:bodyPr/>
                    <a:lstStyle/>
                    <a:p>
                      <a:pPr algn="just">
                        <a:spcAft>
                          <a:spcPts val="0"/>
                        </a:spcAft>
                      </a:pPr>
                      <a:r>
                        <a:rPr lang="en-US" altLang="ja-JP" sz="1800" b="1" kern="100" dirty="0" smtClean="0">
                          <a:effectLst/>
                          <a:latin typeface="Century"/>
                          <a:ea typeface="ＭＳ 明朝"/>
                          <a:cs typeface="Times New Roman"/>
                        </a:rPr>
                        <a:t>3.</a:t>
                      </a:r>
                      <a:r>
                        <a:rPr lang="ja-JP" sz="1800" b="1" kern="100" dirty="0" smtClean="0">
                          <a:effectLst/>
                          <a:latin typeface="Century"/>
                          <a:ea typeface="ＭＳ 明朝"/>
                          <a:cs typeface="Times New Roman"/>
                        </a:rPr>
                        <a:t>相手</a:t>
                      </a:r>
                      <a:r>
                        <a:rPr lang="ja-JP" sz="1800" b="1" kern="100" dirty="0">
                          <a:effectLst/>
                          <a:latin typeface="Century"/>
                          <a:ea typeface="ＭＳ 明朝"/>
                          <a:cs typeface="Times New Roman"/>
                        </a:rPr>
                        <a:t>が理解するまでとことん説明</a:t>
                      </a:r>
                      <a:r>
                        <a:rPr lang="ja-JP" sz="1800" b="1" kern="100" dirty="0" smtClean="0">
                          <a:effectLst/>
                          <a:latin typeface="Century"/>
                          <a:ea typeface="ＭＳ 明朝"/>
                          <a:cs typeface="Times New Roman"/>
                        </a:rPr>
                        <a:t>する</a:t>
                      </a:r>
                      <a:r>
                        <a:rPr lang="en-US" altLang="ja-JP" sz="1800" b="1" kern="100" dirty="0" smtClean="0">
                          <a:effectLst/>
                          <a:latin typeface="Century"/>
                          <a:ea typeface="ＭＳ 明朝"/>
                          <a:cs typeface="Times New Roman"/>
                        </a:rPr>
                        <a:t> </a:t>
                      </a:r>
                      <a:r>
                        <a:rPr lang="en-US" altLang="ja-JP" sz="1600" b="1" kern="100" dirty="0" smtClean="0">
                          <a:solidFill>
                            <a:srgbClr val="FF0000"/>
                          </a:solidFill>
                          <a:effectLst/>
                          <a:latin typeface="Century"/>
                          <a:ea typeface="ＭＳ 明朝"/>
                          <a:cs typeface="Times New Roman"/>
                        </a:rPr>
                        <a:t>*</a:t>
                      </a:r>
                      <a:r>
                        <a:rPr lang="ja-JP" altLang="en-US" sz="1600" b="1" kern="100" dirty="0" smtClean="0">
                          <a:solidFill>
                            <a:srgbClr val="FF0000"/>
                          </a:solidFill>
                          <a:effectLst/>
                          <a:latin typeface="Century"/>
                          <a:ea typeface="ＭＳ 明朝"/>
                          <a:cs typeface="Times New Roman"/>
                        </a:rPr>
                        <a:t>自己志向</a:t>
                      </a:r>
                      <a:endParaRPr lang="ja-JP" sz="1600" kern="100" dirty="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92055">
                <a:tc>
                  <a:txBody>
                    <a:bodyPr/>
                    <a:lstStyle/>
                    <a:p>
                      <a:pPr algn="just">
                        <a:spcAft>
                          <a:spcPts val="0"/>
                        </a:spcAft>
                      </a:pPr>
                      <a:r>
                        <a:rPr lang="en-US" altLang="ja-JP" sz="1800" b="1" kern="100" dirty="0" smtClean="0">
                          <a:effectLst/>
                          <a:latin typeface="Century"/>
                          <a:ea typeface="ＭＳ 明朝"/>
                          <a:cs typeface="Times New Roman"/>
                        </a:rPr>
                        <a:t>4.</a:t>
                      </a:r>
                      <a:r>
                        <a:rPr lang="ja-JP" sz="1800" b="1" kern="100" dirty="0" smtClean="0">
                          <a:effectLst/>
                          <a:latin typeface="Century"/>
                          <a:ea typeface="ＭＳ 明朝"/>
                          <a:cs typeface="Times New Roman"/>
                        </a:rPr>
                        <a:t>互いに</a:t>
                      </a:r>
                      <a:r>
                        <a:rPr lang="ja-JP" sz="1800" b="1" kern="100" dirty="0">
                          <a:effectLst/>
                          <a:latin typeface="Century"/>
                          <a:ea typeface="ＭＳ 明朝"/>
                          <a:cs typeface="Times New Roman"/>
                        </a:rPr>
                        <a:t>よく認め合うように</a:t>
                      </a:r>
                      <a:r>
                        <a:rPr lang="ja-JP" sz="1800" b="1" kern="100" dirty="0" smtClean="0">
                          <a:effectLst/>
                          <a:latin typeface="Century"/>
                          <a:ea typeface="ＭＳ 明朝"/>
                          <a:cs typeface="Times New Roman"/>
                        </a:rPr>
                        <a:t>する</a:t>
                      </a:r>
                      <a:r>
                        <a:rPr lang="ja-JP" altLang="en-US" sz="1800" b="1" kern="100" dirty="0" smtClean="0">
                          <a:effectLst/>
                          <a:latin typeface="Century"/>
                          <a:ea typeface="ＭＳ 明朝"/>
                          <a:cs typeface="Times New Roman"/>
                        </a:rPr>
                        <a:t>　　　 </a:t>
                      </a:r>
                      <a:r>
                        <a:rPr lang="en-US" altLang="ja-JP" sz="1600" b="1" kern="100" dirty="0" smtClean="0">
                          <a:solidFill>
                            <a:srgbClr val="0070C0"/>
                          </a:solidFill>
                          <a:effectLst/>
                          <a:latin typeface="Century"/>
                          <a:ea typeface="ＭＳ 明朝"/>
                          <a:cs typeface="Times New Roman"/>
                        </a:rPr>
                        <a:t>*</a:t>
                      </a:r>
                      <a:r>
                        <a:rPr lang="ja-JP" altLang="en-US" sz="1600" b="1" kern="100" dirty="0" smtClean="0">
                          <a:solidFill>
                            <a:srgbClr val="0070C0"/>
                          </a:solidFill>
                          <a:effectLst/>
                          <a:latin typeface="Century"/>
                          <a:ea typeface="ＭＳ 明朝"/>
                          <a:cs typeface="Times New Roman"/>
                        </a:rPr>
                        <a:t>他者志向</a:t>
                      </a:r>
                      <a:endParaRPr lang="ja-JP" sz="1600" kern="100" dirty="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003903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結果</a:t>
            </a:r>
            <a:r>
              <a:rPr lang="en-US" altLang="ja-JP" dirty="0" smtClean="0"/>
              <a:t>(1)</a:t>
            </a:r>
            <a:endParaRPr kumimoji="1" lang="ja-JP" altLang="en-US" dirty="0"/>
          </a:p>
        </p:txBody>
      </p:sp>
      <p:sp>
        <p:nvSpPr>
          <p:cNvPr id="3" name="コンテンツ プレースホルダー 2"/>
          <p:cNvSpPr>
            <a:spLocks noGrp="1"/>
          </p:cNvSpPr>
          <p:nvPr>
            <p:ph idx="1"/>
          </p:nvPr>
        </p:nvSpPr>
        <p:spPr>
          <a:xfrm>
            <a:off x="1907704" y="1916832"/>
            <a:ext cx="7056784" cy="4536504"/>
          </a:xfrm>
        </p:spPr>
        <p:txBody>
          <a:bodyPr>
            <a:normAutofit lnSpcReduction="10000"/>
          </a:bodyPr>
          <a:lstStyle/>
          <a:p>
            <a:r>
              <a:rPr lang="ja-JP" altLang="ja-JP" sz="2800" b="1" dirty="0"/>
              <a:t>自己志向</a:t>
            </a:r>
            <a:r>
              <a:rPr lang="ja-JP" altLang="ja-JP" sz="2400" dirty="0"/>
              <a:t>と</a:t>
            </a:r>
            <a:r>
              <a:rPr lang="ja-JP" altLang="ja-JP" sz="2800" b="1" dirty="0"/>
              <a:t>他者志向</a:t>
            </a:r>
            <a:r>
              <a:rPr lang="ja-JP" altLang="ja-JP" sz="2400" dirty="0"/>
              <a:t>の得点をそれぞれの中央値で上位群と下位群に分けた。加藤</a:t>
            </a:r>
            <a:r>
              <a:rPr lang="en-US" altLang="ja-JP" sz="2400" dirty="0"/>
              <a:t>(2003</a:t>
            </a:r>
            <a:r>
              <a:rPr lang="ja-JP" altLang="ja-JP" sz="2400" dirty="0"/>
              <a:t>）の命名を参考にして，自己志向・他者志向両方の上位群を「</a:t>
            </a:r>
            <a:r>
              <a:rPr lang="ja-JP" altLang="ja-JP" sz="2800" b="1" dirty="0"/>
              <a:t>統合</a:t>
            </a:r>
            <a:r>
              <a:rPr lang="ja-JP" altLang="ja-JP" sz="2400" dirty="0"/>
              <a:t>」群，自己志向上位群でかつ他者志向下位群を「</a:t>
            </a:r>
            <a:r>
              <a:rPr lang="ja-JP" altLang="ja-JP" sz="2800" b="1" dirty="0"/>
              <a:t>強制</a:t>
            </a:r>
            <a:r>
              <a:rPr lang="ja-JP" altLang="ja-JP" sz="2400" dirty="0"/>
              <a:t>」群，自己志向下位群でかつ他者志向上位群を「</a:t>
            </a:r>
            <a:r>
              <a:rPr lang="ja-JP" altLang="ja-JP" sz="2800" b="1" dirty="0"/>
              <a:t>譲歩</a:t>
            </a:r>
            <a:r>
              <a:rPr lang="ja-JP" altLang="ja-JP" sz="2400" dirty="0"/>
              <a:t>」群，両方とも下位群を「</a:t>
            </a:r>
            <a:r>
              <a:rPr lang="ja-JP" altLang="ja-JP" sz="2800" b="1" dirty="0"/>
              <a:t>回避</a:t>
            </a:r>
            <a:r>
              <a:rPr lang="ja-JP" altLang="ja-JP" sz="2400" dirty="0"/>
              <a:t>」群と名付け，４つの葛藤方略スタイルを比較した。事前テスト得点平均の中央値に基づき、自己志向高低群・他者志向高低群で全体を便宜的に</a:t>
            </a:r>
            <a:r>
              <a:rPr lang="en-US" altLang="ja-JP" sz="2400" dirty="0"/>
              <a:t>4</a:t>
            </a:r>
            <a:r>
              <a:rPr lang="ja-JP" altLang="ja-JP" sz="2400" dirty="0"/>
              <a:t>群に</a:t>
            </a:r>
            <a:r>
              <a:rPr lang="ja-JP" altLang="ja-JP" sz="2400" dirty="0" smtClean="0"/>
              <a:t>分けた</a:t>
            </a:r>
            <a:r>
              <a:rPr lang="ja-JP" altLang="en-US" sz="2400" dirty="0" smtClean="0"/>
              <a:t>。</a:t>
            </a:r>
            <a:endParaRPr lang="en-US" altLang="ja-JP" sz="2400" dirty="0" smtClean="0"/>
          </a:p>
          <a:p>
            <a:pPr marL="0" indent="0">
              <a:buNone/>
            </a:pPr>
            <a:r>
              <a:rPr lang="ja-JP" altLang="en-US" b="1" dirty="0" smtClean="0"/>
              <a:t>　　</a:t>
            </a:r>
            <a:r>
              <a:rPr lang="ja-JP" altLang="ja-JP" b="1" dirty="0" smtClean="0"/>
              <a:t>★</a:t>
            </a:r>
            <a:r>
              <a:rPr lang="ja-JP" altLang="ja-JP" b="1" dirty="0"/>
              <a:t>表</a:t>
            </a:r>
            <a:r>
              <a:rPr lang="en-US" altLang="ja-JP" b="1" dirty="0"/>
              <a:t>2</a:t>
            </a:r>
            <a:r>
              <a:rPr lang="ja-JP" altLang="ja-JP" b="1" dirty="0" smtClean="0"/>
              <a:t>参照</a:t>
            </a:r>
            <a:endParaRPr kumimoji="1" lang="ja-JP" altLang="en-US" dirty="0"/>
          </a:p>
        </p:txBody>
      </p:sp>
    </p:spTree>
    <p:extLst>
      <p:ext uri="{BB962C8B-B14F-4D97-AF65-F5344CB8AC3E}">
        <p14:creationId xmlns:p14="http://schemas.microsoft.com/office/powerpoint/2010/main" val="23331504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結果</a:t>
            </a:r>
            <a:r>
              <a:rPr kumimoji="1" lang="en-US" altLang="ja-JP" dirty="0" smtClean="0"/>
              <a:t>(2)</a:t>
            </a:r>
            <a:endParaRPr kumimoji="1" lang="ja-JP" altLang="en-US" dirty="0"/>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979713" y="1988840"/>
            <a:ext cx="6878174"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73210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結果</a:t>
            </a:r>
            <a:r>
              <a:rPr lang="en-US" altLang="ja-JP" dirty="0" smtClean="0"/>
              <a:t>(3)</a:t>
            </a:r>
            <a:endParaRPr kumimoji="1" lang="ja-JP" altLang="en-US" dirty="0"/>
          </a:p>
        </p:txBody>
      </p:sp>
      <p:sp>
        <p:nvSpPr>
          <p:cNvPr id="3" name="コンテンツ プレースホルダー 2"/>
          <p:cNvSpPr>
            <a:spLocks noGrp="1"/>
          </p:cNvSpPr>
          <p:nvPr>
            <p:ph idx="1"/>
          </p:nvPr>
        </p:nvSpPr>
        <p:spPr>
          <a:xfrm>
            <a:off x="1907704" y="1988840"/>
            <a:ext cx="7056784" cy="4680520"/>
          </a:xfrm>
        </p:spPr>
        <p:txBody>
          <a:bodyPr>
            <a:normAutofit fontScale="92500"/>
          </a:bodyPr>
          <a:lstStyle/>
          <a:p>
            <a:r>
              <a:rPr lang="ja-JP" altLang="en-US" dirty="0" smtClean="0"/>
              <a:t>事前</a:t>
            </a:r>
            <a:r>
              <a:rPr lang="ja-JP" altLang="en-US" dirty="0"/>
              <a:t>と事後の各タイプの人数の変化から効果の有無を検討すると、</a:t>
            </a:r>
            <a:r>
              <a:rPr lang="en-US" altLang="ja-JP" dirty="0"/>
              <a:t>χ</a:t>
            </a:r>
            <a:r>
              <a:rPr lang="ja-JP" altLang="en-US" dirty="0"/>
              <a:t>２ </a:t>
            </a:r>
            <a:r>
              <a:rPr lang="en-US" altLang="ja-JP" dirty="0"/>
              <a:t>(3) = 26.0, p &lt; .001</a:t>
            </a:r>
            <a:r>
              <a:rPr lang="ja-JP" altLang="en-US" dirty="0"/>
              <a:t>であり、統計的に有意な効果があったと確認できる。残差分析より</a:t>
            </a:r>
            <a:r>
              <a:rPr lang="ja-JP" altLang="en-US" b="1" dirty="0"/>
              <a:t>「統合」の人数が有意に増加しており、「回避」の人数が有意に減少</a:t>
            </a:r>
            <a:r>
              <a:rPr lang="ja-JP" altLang="en-US" dirty="0"/>
              <a:t>していた。</a:t>
            </a:r>
          </a:p>
          <a:p>
            <a:r>
              <a:rPr lang="ja-JP" altLang="en-US" dirty="0" smtClean="0"/>
              <a:t>効果</a:t>
            </a:r>
            <a:r>
              <a:rPr lang="ja-JP" altLang="en-US" dirty="0"/>
              <a:t>の大きさの指標である</a:t>
            </a:r>
            <a:r>
              <a:rPr lang="en-US" altLang="ja-JP" dirty="0"/>
              <a:t>Cramer</a:t>
            </a:r>
            <a:r>
              <a:rPr lang="ja-JP" altLang="en-US" dirty="0"/>
              <a:t>の</a:t>
            </a:r>
            <a:r>
              <a:rPr lang="en-US" altLang="ja-JP" dirty="0"/>
              <a:t>V = .414 </a:t>
            </a:r>
            <a:r>
              <a:rPr lang="ja-JP" altLang="en-US" dirty="0"/>
              <a:t>であり、</a:t>
            </a:r>
            <a:r>
              <a:rPr lang="ja-JP" altLang="en-US" b="1" dirty="0"/>
              <a:t>「大きな」効果量</a:t>
            </a:r>
            <a:r>
              <a:rPr lang="ja-JP" altLang="en-US" dirty="0"/>
              <a:t>が得られたと解釈できる（大久保・岡田</a:t>
            </a:r>
            <a:r>
              <a:rPr lang="en-US" altLang="ja-JP" dirty="0"/>
              <a:t>, 2012</a:t>
            </a:r>
            <a:r>
              <a:rPr lang="ja-JP" altLang="en-US" dirty="0"/>
              <a:t>）。</a:t>
            </a:r>
          </a:p>
          <a:p>
            <a:r>
              <a:rPr lang="ja-JP" altLang="en-US" dirty="0" smtClean="0"/>
              <a:t>効果</a:t>
            </a:r>
            <a:r>
              <a:rPr lang="ja-JP" altLang="en-US" dirty="0"/>
              <a:t>の一般性（南風原</a:t>
            </a:r>
            <a:r>
              <a:rPr lang="en-US" altLang="ja-JP" dirty="0"/>
              <a:t>, 2010</a:t>
            </a:r>
            <a:r>
              <a:rPr lang="ja-JP" altLang="en-US" dirty="0"/>
              <a:t>）をみるために、「統合」に</a:t>
            </a:r>
            <a:r>
              <a:rPr lang="en-US" altLang="ja-JP" dirty="0"/>
              <a:t>3</a:t>
            </a:r>
            <a:r>
              <a:rPr lang="ja-JP" altLang="en-US" dirty="0"/>
              <a:t>点、「強制」「譲歩」に</a:t>
            </a:r>
            <a:r>
              <a:rPr lang="en-US" altLang="ja-JP" dirty="0"/>
              <a:t>2</a:t>
            </a:r>
            <a:r>
              <a:rPr lang="ja-JP" altLang="en-US" dirty="0"/>
              <a:t>点、「回避」に</a:t>
            </a:r>
            <a:r>
              <a:rPr lang="en-US" altLang="ja-JP" dirty="0"/>
              <a:t>1</a:t>
            </a:r>
            <a:r>
              <a:rPr lang="ja-JP" altLang="en-US" dirty="0"/>
              <a:t>点を与えて点数の増減をみると、プラスの変化</a:t>
            </a:r>
            <a:r>
              <a:rPr lang="en-US" altLang="ja-JP" dirty="0"/>
              <a:t>34</a:t>
            </a:r>
            <a:r>
              <a:rPr lang="ja-JP" altLang="en-US" dirty="0"/>
              <a:t>名、変化なし</a:t>
            </a:r>
            <a:r>
              <a:rPr lang="en-US" altLang="ja-JP" dirty="0"/>
              <a:t>32</a:t>
            </a:r>
            <a:r>
              <a:rPr lang="ja-JP" altLang="en-US" dirty="0"/>
              <a:t>人、マイナスの変化</a:t>
            </a:r>
            <a:r>
              <a:rPr lang="en-US" altLang="ja-JP" dirty="0"/>
              <a:t>5</a:t>
            </a:r>
            <a:r>
              <a:rPr lang="ja-JP" altLang="en-US" dirty="0"/>
              <a:t>人であり、</a:t>
            </a:r>
            <a:r>
              <a:rPr lang="en-US" altLang="ja-JP" dirty="0"/>
              <a:t>34</a:t>
            </a:r>
            <a:r>
              <a:rPr lang="ja-JP" altLang="en-US" dirty="0"/>
              <a:t>人を</a:t>
            </a:r>
            <a:r>
              <a:rPr lang="en-US" altLang="ja-JP" dirty="0"/>
              <a:t>71</a:t>
            </a:r>
            <a:r>
              <a:rPr lang="ja-JP" altLang="en-US" dirty="0"/>
              <a:t>人で割ると</a:t>
            </a:r>
            <a:r>
              <a:rPr lang="ja-JP" altLang="en-US" b="1" dirty="0"/>
              <a:t>全体の</a:t>
            </a:r>
            <a:r>
              <a:rPr lang="en-US" altLang="ja-JP" b="1" dirty="0"/>
              <a:t>48%</a:t>
            </a:r>
            <a:r>
              <a:rPr lang="ja-JP" altLang="en-US" b="1" dirty="0"/>
              <a:t>にプラスの効果</a:t>
            </a:r>
            <a:r>
              <a:rPr lang="ja-JP" altLang="en-US" dirty="0"/>
              <a:t>があったといえる。</a:t>
            </a:r>
          </a:p>
          <a:p>
            <a:endParaRPr kumimoji="1" lang="ja-JP" altLang="en-US" dirty="0"/>
          </a:p>
        </p:txBody>
      </p:sp>
    </p:spTree>
    <p:extLst>
      <p:ext uri="{BB962C8B-B14F-4D97-AF65-F5344CB8AC3E}">
        <p14:creationId xmlns:p14="http://schemas.microsoft.com/office/powerpoint/2010/main" val="3724949148"/>
      </p:ext>
    </p:extLst>
  </p:cSld>
  <p:clrMapOvr>
    <a:masterClrMapping/>
  </p:clrMapOvr>
  <p:timing>
    <p:tnLst>
      <p:par>
        <p:cTn id="1" dur="indefinite" restart="never" nodeType="tmRoot"/>
      </p:par>
    </p:tnLst>
  </p:timing>
</p:sld>
</file>

<file path=ppt/theme/theme1.xml><?xml version="1.0" encoding="utf-8"?>
<a:theme xmlns:a="http://schemas.openxmlformats.org/drawingml/2006/main" name="テーマ3">
  <a:themeElements>
    <a:clrScheme name="Mod">
      <a:dk1>
        <a:sysClr val="windowText" lastClr="000000"/>
      </a:dk1>
      <a:lt1>
        <a:sysClr val="window" lastClr="FFFFFF"/>
      </a:lt1>
      <a:dk2>
        <a:srgbClr val="065218"/>
      </a:dk2>
      <a:lt2>
        <a:srgbClr val="EDF3AE"/>
      </a:lt2>
      <a:accent1>
        <a:srgbClr val="8FCB17"/>
      </a:accent1>
      <a:accent2>
        <a:srgbClr val="769F11"/>
      </a:accent2>
      <a:accent3>
        <a:srgbClr val="D4E336"/>
      </a:accent3>
      <a:accent4>
        <a:srgbClr val="0C8228"/>
      </a:accent4>
      <a:accent5>
        <a:srgbClr val="C0EDA8"/>
      </a:accent5>
      <a:accent6>
        <a:srgbClr val="3B4F18"/>
      </a:accent6>
      <a:hlink>
        <a:srgbClr val="0A6A21"/>
      </a:hlink>
      <a:folHlink>
        <a:srgbClr val="406EA5"/>
      </a:folHlink>
    </a:clrScheme>
    <a:fontScheme name="Mo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od">
      <a:fillStyleLst>
        <a:solidFill>
          <a:schemeClr val="phClr"/>
        </a:solidFill>
        <a:solidFill>
          <a:schemeClr val="phClr">
            <a:tint val="80000"/>
          </a:schemeClr>
        </a:solidFill>
        <a:solidFill>
          <a:schemeClr val="phClr">
            <a:shade val="30000"/>
            <a:satMod val="150000"/>
          </a:schemeClr>
        </a:solidFill>
      </a:fillStyleLst>
      <a:lnStyleLst>
        <a:ln w="9525" cap="flat" cmpd="sng" algn="ctr">
          <a:solidFill>
            <a:schemeClr val="phClr">
              <a:tint val="90000"/>
              <a:satMod val="105000"/>
            </a:schemeClr>
          </a:solidFill>
          <a:prstDash val="solid"/>
        </a:ln>
        <a:ln w="50800" cap="flat" cmpd="sng" algn="ctr">
          <a:solidFill>
            <a:schemeClr val="phClr">
              <a:tint val="90000"/>
            </a:schemeClr>
          </a:solidFill>
          <a:prstDash val="solid"/>
        </a:ln>
        <a:ln w="76200" cap="flat" cmpd="dbl" algn="ctr">
          <a:solidFill>
            <a:schemeClr val="phClr">
              <a:tint val="90000"/>
            </a:schemeClr>
          </a:solidFill>
          <a:prstDash val="solid"/>
        </a:ln>
      </a:lnStyleLst>
      <a:effectStyleLst>
        <a:effectStyle>
          <a:effectLst/>
        </a:effectStyle>
        <a:effectStyle>
          <a:effectLst>
            <a:outerShdw blurRad="76200" dist="25400" dir="5400000" sx="101000" sy="101000" rotWithShape="0">
              <a:srgbClr val="000000">
                <a:alpha val="50000"/>
              </a:srgbClr>
            </a:outerShdw>
          </a:effectLst>
        </a:effectStyle>
        <a:effectStyle>
          <a:effectLst>
            <a:outerShdw blurRad="76200" dist="50800" dir="5400000" sx="101000" sy="101000" rotWithShape="0">
              <a:srgbClr val="000000">
                <a:alpha val="50000"/>
              </a:srgbClr>
            </a:outerShdw>
            <a:reflection blurRad="12700" stA="30000" endPos="30000" dist="50800" dir="5400000" sy="-100000" rotWithShape="0"/>
          </a:effectLst>
          <a:scene3d>
            <a:camera prst="orthographicFront">
              <a:rot lat="0" lon="0" rev="0"/>
            </a:camera>
            <a:lightRig rig="twoPt" dir="t">
              <a:rot lat="0" lon="0" rev="5400000"/>
            </a:lightRig>
          </a:scene3d>
          <a:sp3d prstMaterial="softmetal">
            <a:bevelT w="63500" h="25400" prst="coolSlant"/>
          </a:sp3d>
        </a:effectStyle>
      </a:effectStyleLst>
      <a:bgFillStyleLst>
        <a:solidFill>
          <a:schemeClr val="phClr">
            <a:satMod val="125000"/>
          </a:schemeClr>
        </a:solidFill>
        <a:solidFill>
          <a:schemeClr val="phClr">
            <a:shade val="30000"/>
            <a:satMod val="150000"/>
          </a:schemeClr>
        </a:solidFill>
        <a:gradFill>
          <a:gsLst>
            <a:gs pos="0">
              <a:schemeClr val="phClr">
                <a:tint val="100000"/>
                <a:shade val="80000"/>
                <a:satMod val="135000"/>
              </a:schemeClr>
            </a:gs>
            <a:gs pos="55000">
              <a:schemeClr val="phClr">
                <a:tint val="70000"/>
                <a:shade val="100000"/>
                <a:satMod val="150000"/>
              </a:schemeClr>
            </a:gs>
            <a:gs pos="100000">
              <a:schemeClr val="phClr">
                <a:tint val="70000"/>
                <a:shade val="100000"/>
                <a:satMod val="15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モダン テーマ</Template>
  <TotalTime>754</TotalTime>
  <Words>1428</Words>
  <Application>Microsoft Office PowerPoint</Application>
  <PresentationFormat>画面に合わせる (4:3)</PresentationFormat>
  <Paragraphs>104</Paragraphs>
  <Slides>18</Slides>
  <Notes>0</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テーマ3</vt:lpstr>
      <vt:lpstr>新入生講座におけるアニメ『みんながHappyになる方法』 による紛争解決教育の効果  ― コンフリクト対処スタイルの変化 ―  </vt:lpstr>
      <vt:lpstr>問題と目的</vt:lpstr>
      <vt:lpstr>方法(1)</vt:lpstr>
      <vt:lpstr>方法(1)-2 表１　新入生オリエンテーション合宿体験講座 『アニメで学ぶ対立の解決』の実施手順 </vt:lpstr>
      <vt:lpstr>方法(2)</vt:lpstr>
      <vt:lpstr>方法(2)-2 アンケートA(事前),B(事後)の項目例</vt:lpstr>
      <vt:lpstr>結果(1)</vt:lpstr>
      <vt:lpstr>結果(2)</vt:lpstr>
      <vt:lpstr>結果(3)</vt:lpstr>
      <vt:lpstr>結果(4)</vt:lpstr>
      <vt:lpstr>結果(5)</vt:lpstr>
      <vt:lpstr>考察(1)</vt:lpstr>
      <vt:lpstr>考察(2)</vt:lpstr>
      <vt:lpstr>考察(3)</vt:lpstr>
      <vt:lpstr>今後の課題(1)</vt:lpstr>
      <vt:lpstr>今後の課題(2)</vt:lpstr>
      <vt:lpstr>今後の課題(3)</vt:lpstr>
      <vt:lpstr>主な文献</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新入生講座におけるアニメ『みんながHappyになる方法』 による紛争解決教育の効果  ― コンフリクト対処スタイルの変化 ―</dc:title>
  <dc:creator>SUGITa_a</dc:creator>
  <cp:lastModifiedBy>TAKEHIKO ITO</cp:lastModifiedBy>
  <cp:revision>16</cp:revision>
  <dcterms:created xsi:type="dcterms:W3CDTF">2012-09-21T17:35:09Z</dcterms:created>
  <dcterms:modified xsi:type="dcterms:W3CDTF">2015-07-01T07:07:36Z</dcterms:modified>
</cp:coreProperties>
</file>